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321" r:id="rId15"/>
    <p:sldId id="299" r:id="rId16"/>
    <p:sldId id="300" r:id="rId17"/>
    <p:sldId id="301" r:id="rId18"/>
    <p:sldId id="302" r:id="rId19"/>
    <p:sldId id="322" r:id="rId20"/>
    <p:sldId id="328" r:id="rId21"/>
    <p:sldId id="323" r:id="rId22"/>
    <p:sldId id="304" r:id="rId23"/>
    <p:sldId id="305" r:id="rId24"/>
    <p:sldId id="306" r:id="rId25"/>
    <p:sldId id="307" r:id="rId26"/>
    <p:sldId id="324" r:id="rId27"/>
    <p:sldId id="310" r:id="rId28"/>
    <p:sldId id="311" r:id="rId29"/>
    <p:sldId id="274" r:id="rId30"/>
    <p:sldId id="276" r:id="rId31"/>
    <p:sldId id="327" r:id="rId32"/>
    <p:sldId id="278" r:id="rId33"/>
    <p:sldId id="279" r:id="rId34"/>
    <p:sldId id="280" r:id="rId35"/>
    <p:sldId id="281" r:id="rId36"/>
    <p:sldId id="326" r:id="rId37"/>
    <p:sldId id="282" r:id="rId38"/>
    <p:sldId id="325"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312" r:id="rId53"/>
    <p:sldId id="314" r:id="rId54"/>
    <p:sldId id="315" r:id="rId55"/>
    <p:sldId id="316" r:id="rId56"/>
    <p:sldId id="317" r:id="rId57"/>
    <p:sldId id="318" r:id="rId58"/>
    <p:sldId id="320" r:id="rId59"/>
    <p:sldId id="258" r:id="rId6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28" autoAdjust="0"/>
    <p:restoredTop sz="78201" autoAdjust="0"/>
  </p:normalViewPr>
  <p:slideViewPr>
    <p:cSldViewPr snapToGrid="0">
      <p:cViewPr varScale="1">
        <p:scale>
          <a:sx n="57" d="100"/>
          <a:sy n="57" d="100"/>
        </p:scale>
        <p:origin x="9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992BF-E8DF-424E-BD13-0C8D2FBBDC1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B6060C0-3910-4E1F-8BA0-3A2DEE9BC1D8}">
      <dgm:prSet/>
      <dgm:spPr/>
      <dgm:t>
        <a:bodyPr/>
        <a:lstStyle/>
        <a:p>
          <a:r>
            <a:rPr lang="fr-FR" dirty="0"/>
            <a:t>Trouver une décomposition additive de 10 telle que le produit de tous les termes de cette décomposition soit maximal</a:t>
          </a:r>
          <a:endParaRPr lang="en-US" dirty="0"/>
        </a:p>
      </dgm:t>
    </dgm:pt>
    <dgm:pt modelId="{CCF26277-4071-431E-A479-B4FDCC304DD2}" type="parTrans" cxnId="{8854178D-357E-4C9F-949F-C03CF93C4877}">
      <dgm:prSet/>
      <dgm:spPr/>
      <dgm:t>
        <a:bodyPr/>
        <a:lstStyle/>
        <a:p>
          <a:endParaRPr lang="en-US"/>
        </a:p>
      </dgm:t>
    </dgm:pt>
    <dgm:pt modelId="{F16CC8AF-C778-420E-99EF-C24334998C70}" type="sibTrans" cxnId="{8854178D-357E-4C9F-949F-C03CF93C4877}">
      <dgm:prSet/>
      <dgm:spPr/>
      <dgm:t>
        <a:bodyPr/>
        <a:lstStyle/>
        <a:p>
          <a:endParaRPr lang="en-US"/>
        </a:p>
      </dgm:t>
    </dgm:pt>
    <dgm:pt modelId="{C7F9CFE2-A259-438B-BCB9-0B3BB922C90B}">
      <dgm:prSet/>
      <dgm:spPr/>
      <dgm:t>
        <a:bodyPr/>
        <a:lstStyle/>
        <a:p>
          <a:r>
            <a:rPr lang="fr-FR" dirty="0"/>
            <a:t>Calculer 6 : 0,5</a:t>
          </a:r>
        </a:p>
        <a:p>
          <a:r>
            <a:rPr lang="fr-FR" dirty="0"/>
            <a:t>(avant tout enseignement de la division par un décimal) </a:t>
          </a:r>
          <a:endParaRPr lang="en-US" dirty="0"/>
        </a:p>
      </dgm:t>
    </dgm:pt>
    <dgm:pt modelId="{B707CC24-97B2-4F6A-B220-065274EB6173}" type="parTrans" cxnId="{01CC764B-6C0E-4F20-8D4F-3C0285EC6A37}">
      <dgm:prSet/>
      <dgm:spPr/>
      <dgm:t>
        <a:bodyPr/>
        <a:lstStyle/>
        <a:p>
          <a:endParaRPr lang="en-US"/>
        </a:p>
      </dgm:t>
    </dgm:pt>
    <dgm:pt modelId="{1C087197-0327-4C33-A7AF-86C415CB9B61}" type="sibTrans" cxnId="{01CC764B-6C0E-4F20-8D4F-3C0285EC6A37}">
      <dgm:prSet/>
      <dgm:spPr/>
      <dgm:t>
        <a:bodyPr/>
        <a:lstStyle/>
        <a:p>
          <a:endParaRPr lang="en-US"/>
        </a:p>
      </dgm:t>
    </dgm:pt>
    <dgm:pt modelId="{B2B75C48-79EA-4BA9-87CC-2205DF2772A5}" type="pres">
      <dgm:prSet presAssocID="{80F992BF-E8DF-424E-BD13-0C8D2FBBDC10}" presName="linear" presStyleCnt="0">
        <dgm:presLayoutVars>
          <dgm:animLvl val="lvl"/>
          <dgm:resizeHandles val="exact"/>
        </dgm:presLayoutVars>
      </dgm:prSet>
      <dgm:spPr/>
      <dgm:t>
        <a:bodyPr/>
        <a:lstStyle/>
        <a:p>
          <a:endParaRPr lang="fr-FR"/>
        </a:p>
      </dgm:t>
    </dgm:pt>
    <dgm:pt modelId="{904B89B2-88B2-44FC-9C81-9816961C8FD3}" type="pres">
      <dgm:prSet presAssocID="{EB6060C0-3910-4E1F-8BA0-3A2DEE9BC1D8}" presName="parentText" presStyleLbl="node1" presStyleIdx="0" presStyleCnt="2">
        <dgm:presLayoutVars>
          <dgm:chMax val="0"/>
          <dgm:bulletEnabled val="1"/>
        </dgm:presLayoutVars>
      </dgm:prSet>
      <dgm:spPr/>
      <dgm:t>
        <a:bodyPr/>
        <a:lstStyle/>
        <a:p>
          <a:endParaRPr lang="fr-FR"/>
        </a:p>
      </dgm:t>
    </dgm:pt>
    <dgm:pt modelId="{5928960E-62E3-447D-A074-0991BF6D9448}" type="pres">
      <dgm:prSet presAssocID="{F16CC8AF-C778-420E-99EF-C24334998C70}" presName="spacer" presStyleCnt="0"/>
      <dgm:spPr/>
    </dgm:pt>
    <dgm:pt modelId="{753D1629-A5BB-42EB-A3A9-FD0DD408BFF8}" type="pres">
      <dgm:prSet presAssocID="{C7F9CFE2-A259-438B-BCB9-0B3BB922C90B}" presName="parentText" presStyleLbl="node1" presStyleIdx="1" presStyleCnt="2">
        <dgm:presLayoutVars>
          <dgm:chMax val="0"/>
          <dgm:bulletEnabled val="1"/>
        </dgm:presLayoutVars>
      </dgm:prSet>
      <dgm:spPr/>
      <dgm:t>
        <a:bodyPr/>
        <a:lstStyle/>
        <a:p>
          <a:endParaRPr lang="fr-FR"/>
        </a:p>
      </dgm:t>
    </dgm:pt>
  </dgm:ptLst>
  <dgm:cxnLst>
    <dgm:cxn modelId="{23B83785-E02A-4C57-8D89-3873A8DB6429}" type="presOf" srcId="{80F992BF-E8DF-424E-BD13-0C8D2FBBDC10}" destId="{B2B75C48-79EA-4BA9-87CC-2205DF2772A5}" srcOrd="0" destOrd="0" presId="urn:microsoft.com/office/officeart/2005/8/layout/vList2"/>
    <dgm:cxn modelId="{01CC764B-6C0E-4F20-8D4F-3C0285EC6A37}" srcId="{80F992BF-E8DF-424E-BD13-0C8D2FBBDC10}" destId="{C7F9CFE2-A259-438B-BCB9-0B3BB922C90B}" srcOrd="1" destOrd="0" parTransId="{B707CC24-97B2-4F6A-B220-065274EB6173}" sibTransId="{1C087197-0327-4C33-A7AF-86C415CB9B61}"/>
    <dgm:cxn modelId="{F4AFD9D0-C3A1-41B3-A6BD-7E98C7167F4F}" type="presOf" srcId="{C7F9CFE2-A259-438B-BCB9-0B3BB922C90B}" destId="{753D1629-A5BB-42EB-A3A9-FD0DD408BFF8}" srcOrd="0" destOrd="0" presId="urn:microsoft.com/office/officeart/2005/8/layout/vList2"/>
    <dgm:cxn modelId="{8854178D-357E-4C9F-949F-C03CF93C4877}" srcId="{80F992BF-E8DF-424E-BD13-0C8D2FBBDC10}" destId="{EB6060C0-3910-4E1F-8BA0-3A2DEE9BC1D8}" srcOrd="0" destOrd="0" parTransId="{CCF26277-4071-431E-A479-B4FDCC304DD2}" sibTransId="{F16CC8AF-C778-420E-99EF-C24334998C70}"/>
    <dgm:cxn modelId="{93259AC5-D0B8-4EEE-950E-8BAE6F0FF648}" type="presOf" srcId="{EB6060C0-3910-4E1F-8BA0-3A2DEE9BC1D8}" destId="{904B89B2-88B2-44FC-9C81-9816961C8FD3}" srcOrd="0" destOrd="0" presId="urn:microsoft.com/office/officeart/2005/8/layout/vList2"/>
    <dgm:cxn modelId="{B335FDBF-0039-4370-B785-CDDB0936E048}" type="presParOf" srcId="{B2B75C48-79EA-4BA9-87CC-2205DF2772A5}" destId="{904B89B2-88B2-44FC-9C81-9816961C8FD3}" srcOrd="0" destOrd="0" presId="urn:microsoft.com/office/officeart/2005/8/layout/vList2"/>
    <dgm:cxn modelId="{E2DBACC1-47A6-4451-88A6-E8FF5881EDA1}" type="presParOf" srcId="{B2B75C48-79EA-4BA9-87CC-2205DF2772A5}" destId="{5928960E-62E3-447D-A074-0991BF6D9448}" srcOrd="1" destOrd="0" presId="urn:microsoft.com/office/officeart/2005/8/layout/vList2"/>
    <dgm:cxn modelId="{FBDAD2FB-E9FD-4A26-B982-9B3AE3CF4019}" type="presParOf" srcId="{B2B75C48-79EA-4BA9-87CC-2205DF2772A5}" destId="{753D1629-A5BB-42EB-A3A9-FD0DD408BFF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992BF-E8DF-424E-BD13-0C8D2FBBDC1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B6060C0-3910-4E1F-8BA0-3A2DEE9BC1D8}">
      <dgm:prSet/>
      <dgm:spPr/>
      <dgm:t>
        <a:bodyPr/>
        <a:lstStyle/>
        <a:p>
          <a:r>
            <a:rPr lang="fr-FR" dirty="0"/>
            <a:t>Retrouver le centre de ce cercle</a:t>
          </a:r>
          <a:endParaRPr lang="en-US" dirty="0"/>
        </a:p>
      </dgm:t>
    </dgm:pt>
    <dgm:pt modelId="{CCF26277-4071-431E-A479-B4FDCC304DD2}" type="parTrans" cxnId="{8854178D-357E-4C9F-949F-C03CF93C4877}">
      <dgm:prSet/>
      <dgm:spPr/>
      <dgm:t>
        <a:bodyPr/>
        <a:lstStyle/>
        <a:p>
          <a:endParaRPr lang="en-US"/>
        </a:p>
      </dgm:t>
    </dgm:pt>
    <dgm:pt modelId="{F16CC8AF-C778-420E-99EF-C24334998C70}" type="sibTrans" cxnId="{8854178D-357E-4C9F-949F-C03CF93C4877}">
      <dgm:prSet/>
      <dgm:spPr/>
      <dgm:t>
        <a:bodyPr/>
        <a:lstStyle/>
        <a:p>
          <a:endParaRPr lang="en-US"/>
        </a:p>
      </dgm:t>
    </dgm:pt>
    <dgm:pt modelId="{C7F9CFE2-A259-438B-BCB9-0B3BB922C90B}">
      <dgm:prSet/>
      <dgm:spPr>
        <a:noFill/>
      </dgm:spPr>
      <dgm:t>
        <a:bodyPr/>
        <a:lstStyle/>
        <a:p>
          <a:endParaRPr lang="en-US" dirty="0"/>
        </a:p>
      </dgm:t>
    </dgm:pt>
    <dgm:pt modelId="{1C087197-0327-4C33-A7AF-86C415CB9B61}" type="sibTrans" cxnId="{01CC764B-6C0E-4F20-8D4F-3C0285EC6A37}">
      <dgm:prSet/>
      <dgm:spPr/>
      <dgm:t>
        <a:bodyPr/>
        <a:lstStyle/>
        <a:p>
          <a:endParaRPr lang="en-US"/>
        </a:p>
      </dgm:t>
    </dgm:pt>
    <dgm:pt modelId="{B707CC24-97B2-4F6A-B220-065274EB6173}" type="parTrans" cxnId="{01CC764B-6C0E-4F20-8D4F-3C0285EC6A37}">
      <dgm:prSet/>
      <dgm:spPr/>
      <dgm:t>
        <a:bodyPr/>
        <a:lstStyle/>
        <a:p>
          <a:endParaRPr lang="en-US"/>
        </a:p>
      </dgm:t>
    </dgm:pt>
    <dgm:pt modelId="{B2B75C48-79EA-4BA9-87CC-2205DF2772A5}" type="pres">
      <dgm:prSet presAssocID="{80F992BF-E8DF-424E-BD13-0C8D2FBBDC10}" presName="linear" presStyleCnt="0">
        <dgm:presLayoutVars>
          <dgm:animLvl val="lvl"/>
          <dgm:resizeHandles val="exact"/>
        </dgm:presLayoutVars>
      </dgm:prSet>
      <dgm:spPr/>
      <dgm:t>
        <a:bodyPr/>
        <a:lstStyle/>
        <a:p>
          <a:endParaRPr lang="fr-FR"/>
        </a:p>
      </dgm:t>
    </dgm:pt>
    <dgm:pt modelId="{904B89B2-88B2-44FC-9C81-9816961C8FD3}" type="pres">
      <dgm:prSet presAssocID="{EB6060C0-3910-4E1F-8BA0-3A2DEE9BC1D8}" presName="parentText" presStyleLbl="node1" presStyleIdx="0" presStyleCnt="2" custScaleY="42617">
        <dgm:presLayoutVars>
          <dgm:chMax val="0"/>
          <dgm:bulletEnabled val="1"/>
        </dgm:presLayoutVars>
      </dgm:prSet>
      <dgm:spPr/>
      <dgm:t>
        <a:bodyPr/>
        <a:lstStyle/>
        <a:p>
          <a:endParaRPr lang="fr-FR"/>
        </a:p>
      </dgm:t>
    </dgm:pt>
    <dgm:pt modelId="{5928960E-62E3-447D-A074-0991BF6D9448}" type="pres">
      <dgm:prSet presAssocID="{F16CC8AF-C778-420E-99EF-C24334998C70}" presName="spacer" presStyleCnt="0"/>
      <dgm:spPr/>
    </dgm:pt>
    <dgm:pt modelId="{753D1629-A5BB-42EB-A3A9-FD0DD408BFF8}" type="pres">
      <dgm:prSet presAssocID="{C7F9CFE2-A259-438B-BCB9-0B3BB922C90B}" presName="parentText" presStyleLbl="node1" presStyleIdx="1" presStyleCnt="2">
        <dgm:presLayoutVars>
          <dgm:chMax val="0"/>
          <dgm:bulletEnabled val="1"/>
        </dgm:presLayoutVars>
      </dgm:prSet>
      <dgm:spPr/>
      <dgm:t>
        <a:bodyPr/>
        <a:lstStyle/>
        <a:p>
          <a:endParaRPr lang="fr-FR"/>
        </a:p>
      </dgm:t>
    </dgm:pt>
  </dgm:ptLst>
  <dgm:cxnLst>
    <dgm:cxn modelId="{23B83785-E02A-4C57-8D89-3873A8DB6429}" type="presOf" srcId="{80F992BF-E8DF-424E-BD13-0C8D2FBBDC10}" destId="{B2B75C48-79EA-4BA9-87CC-2205DF2772A5}" srcOrd="0" destOrd="0" presId="urn:microsoft.com/office/officeart/2005/8/layout/vList2"/>
    <dgm:cxn modelId="{01CC764B-6C0E-4F20-8D4F-3C0285EC6A37}" srcId="{80F992BF-E8DF-424E-BD13-0C8D2FBBDC10}" destId="{C7F9CFE2-A259-438B-BCB9-0B3BB922C90B}" srcOrd="1" destOrd="0" parTransId="{B707CC24-97B2-4F6A-B220-065274EB6173}" sibTransId="{1C087197-0327-4C33-A7AF-86C415CB9B61}"/>
    <dgm:cxn modelId="{F4AFD9D0-C3A1-41B3-A6BD-7E98C7167F4F}" type="presOf" srcId="{C7F9CFE2-A259-438B-BCB9-0B3BB922C90B}" destId="{753D1629-A5BB-42EB-A3A9-FD0DD408BFF8}" srcOrd="0" destOrd="0" presId="urn:microsoft.com/office/officeart/2005/8/layout/vList2"/>
    <dgm:cxn modelId="{8854178D-357E-4C9F-949F-C03CF93C4877}" srcId="{80F992BF-E8DF-424E-BD13-0C8D2FBBDC10}" destId="{EB6060C0-3910-4E1F-8BA0-3A2DEE9BC1D8}" srcOrd="0" destOrd="0" parTransId="{CCF26277-4071-431E-A479-B4FDCC304DD2}" sibTransId="{F16CC8AF-C778-420E-99EF-C24334998C70}"/>
    <dgm:cxn modelId="{93259AC5-D0B8-4EEE-950E-8BAE6F0FF648}" type="presOf" srcId="{EB6060C0-3910-4E1F-8BA0-3A2DEE9BC1D8}" destId="{904B89B2-88B2-44FC-9C81-9816961C8FD3}" srcOrd="0" destOrd="0" presId="urn:microsoft.com/office/officeart/2005/8/layout/vList2"/>
    <dgm:cxn modelId="{B335FDBF-0039-4370-B785-CDDB0936E048}" type="presParOf" srcId="{B2B75C48-79EA-4BA9-87CC-2205DF2772A5}" destId="{904B89B2-88B2-44FC-9C81-9816961C8FD3}" srcOrd="0" destOrd="0" presId="urn:microsoft.com/office/officeart/2005/8/layout/vList2"/>
    <dgm:cxn modelId="{E2DBACC1-47A6-4451-88A6-E8FF5881EDA1}" type="presParOf" srcId="{B2B75C48-79EA-4BA9-87CC-2205DF2772A5}" destId="{5928960E-62E3-447D-A074-0991BF6D9448}" srcOrd="1" destOrd="0" presId="urn:microsoft.com/office/officeart/2005/8/layout/vList2"/>
    <dgm:cxn modelId="{FBDAD2FB-E9FD-4A26-B982-9B3AE3CF4019}" type="presParOf" srcId="{B2B75C48-79EA-4BA9-87CC-2205DF2772A5}" destId="{753D1629-A5BB-42EB-A3A9-FD0DD408BFF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F992BF-E8DF-424E-BD13-0C8D2FBBDC1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B6060C0-3910-4E1F-8BA0-3A2DEE9BC1D8}">
      <dgm:prSet/>
      <dgm:spPr/>
      <dgm:t>
        <a:bodyPr/>
        <a:lstStyle/>
        <a:p>
          <a:r>
            <a:rPr lang="fr-FR" dirty="0"/>
            <a:t>Trouver la position du point M sur la droite (f) de telle sorte que la longueur de la ligne brisée AMB soit minimale.</a:t>
          </a:r>
          <a:endParaRPr lang="en-US" dirty="0"/>
        </a:p>
      </dgm:t>
    </dgm:pt>
    <dgm:pt modelId="{CCF26277-4071-431E-A479-B4FDCC304DD2}" type="parTrans" cxnId="{8854178D-357E-4C9F-949F-C03CF93C4877}">
      <dgm:prSet/>
      <dgm:spPr/>
      <dgm:t>
        <a:bodyPr/>
        <a:lstStyle/>
        <a:p>
          <a:endParaRPr lang="en-US"/>
        </a:p>
      </dgm:t>
    </dgm:pt>
    <dgm:pt modelId="{F16CC8AF-C778-420E-99EF-C24334998C70}" type="sibTrans" cxnId="{8854178D-357E-4C9F-949F-C03CF93C4877}">
      <dgm:prSet/>
      <dgm:spPr/>
      <dgm:t>
        <a:bodyPr/>
        <a:lstStyle/>
        <a:p>
          <a:endParaRPr lang="en-US"/>
        </a:p>
      </dgm:t>
    </dgm:pt>
    <dgm:pt modelId="{C7F9CFE2-A259-438B-BCB9-0B3BB922C90B}">
      <dgm:prSet/>
      <dgm:spPr>
        <a:noFill/>
      </dgm:spPr>
      <dgm:t>
        <a:bodyPr/>
        <a:lstStyle/>
        <a:p>
          <a:endParaRPr lang="en-US" dirty="0"/>
        </a:p>
      </dgm:t>
    </dgm:pt>
    <dgm:pt modelId="{1C087197-0327-4C33-A7AF-86C415CB9B61}" type="sibTrans" cxnId="{01CC764B-6C0E-4F20-8D4F-3C0285EC6A37}">
      <dgm:prSet/>
      <dgm:spPr/>
      <dgm:t>
        <a:bodyPr/>
        <a:lstStyle/>
        <a:p>
          <a:endParaRPr lang="en-US"/>
        </a:p>
      </dgm:t>
    </dgm:pt>
    <dgm:pt modelId="{B707CC24-97B2-4F6A-B220-065274EB6173}" type="parTrans" cxnId="{01CC764B-6C0E-4F20-8D4F-3C0285EC6A37}">
      <dgm:prSet/>
      <dgm:spPr/>
      <dgm:t>
        <a:bodyPr/>
        <a:lstStyle/>
        <a:p>
          <a:endParaRPr lang="en-US"/>
        </a:p>
      </dgm:t>
    </dgm:pt>
    <dgm:pt modelId="{B2B75C48-79EA-4BA9-87CC-2205DF2772A5}" type="pres">
      <dgm:prSet presAssocID="{80F992BF-E8DF-424E-BD13-0C8D2FBBDC10}" presName="linear" presStyleCnt="0">
        <dgm:presLayoutVars>
          <dgm:animLvl val="lvl"/>
          <dgm:resizeHandles val="exact"/>
        </dgm:presLayoutVars>
      </dgm:prSet>
      <dgm:spPr/>
      <dgm:t>
        <a:bodyPr/>
        <a:lstStyle/>
        <a:p>
          <a:endParaRPr lang="fr-FR"/>
        </a:p>
      </dgm:t>
    </dgm:pt>
    <dgm:pt modelId="{904B89B2-88B2-44FC-9C81-9816961C8FD3}" type="pres">
      <dgm:prSet presAssocID="{EB6060C0-3910-4E1F-8BA0-3A2DEE9BC1D8}" presName="parentText" presStyleLbl="node1" presStyleIdx="0" presStyleCnt="2" custScaleY="42617">
        <dgm:presLayoutVars>
          <dgm:chMax val="0"/>
          <dgm:bulletEnabled val="1"/>
        </dgm:presLayoutVars>
      </dgm:prSet>
      <dgm:spPr/>
      <dgm:t>
        <a:bodyPr/>
        <a:lstStyle/>
        <a:p>
          <a:endParaRPr lang="fr-FR"/>
        </a:p>
      </dgm:t>
    </dgm:pt>
    <dgm:pt modelId="{5928960E-62E3-447D-A074-0991BF6D9448}" type="pres">
      <dgm:prSet presAssocID="{F16CC8AF-C778-420E-99EF-C24334998C70}" presName="spacer" presStyleCnt="0"/>
      <dgm:spPr/>
    </dgm:pt>
    <dgm:pt modelId="{753D1629-A5BB-42EB-A3A9-FD0DD408BFF8}" type="pres">
      <dgm:prSet presAssocID="{C7F9CFE2-A259-438B-BCB9-0B3BB922C90B}" presName="parentText" presStyleLbl="node1" presStyleIdx="1" presStyleCnt="2">
        <dgm:presLayoutVars>
          <dgm:chMax val="0"/>
          <dgm:bulletEnabled val="1"/>
        </dgm:presLayoutVars>
      </dgm:prSet>
      <dgm:spPr/>
      <dgm:t>
        <a:bodyPr/>
        <a:lstStyle/>
        <a:p>
          <a:endParaRPr lang="fr-FR"/>
        </a:p>
      </dgm:t>
    </dgm:pt>
  </dgm:ptLst>
  <dgm:cxnLst>
    <dgm:cxn modelId="{23B83785-E02A-4C57-8D89-3873A8DB6429}" type="presOf" srcId="{80F992BF-E8DF-424E-BD13-0C8D2FBBDC10}" destId="{B2B75C48-79EA-4BA9-87CC-2205DF2772A5}" srcOrd="0" destOrd="0" presId="urn:microsoft.com/office/officeart/2005/8/layout/vList2"/>
    <dgm:cxn modelId="{01CC764B-6C0E-4F20-8D4F-3C0285EC6A37}" srcId="{80F992BF-E8DF-424E-BD13-0C8D2FBBDC10}" destId="{C7F9CFE2-A259-438B-BCB9-0B3BB922C90B}" srcOrd="1" destOrd="0" parTransId="{B707CC24-97B2-4F6A-B220-065274EB6173}" sibTransId="{1C087197-0327-4C33-A7AF-86C415CB9B61}"/>
    <dgm:cxn modelId="{F4AFD9D0-C3A1-41B3-A6BD-7E98C7167F4F}" type="presOf" srcId="{C7F9CFE2-A259-438B-BCB9-0B3BB922C90B}" destId="{753D1629-A5BB-42EB-A3A9-FD0DD408BFF8}" srcOrd="0" destOrd="0" presId="urn:microsoft.com/office/officeart/2005/8/layout/vList2"/>
    <dgm:cxn modelId="{8854178D-357E-4C9F-949F-C03CF93C4877}" srcId="{80F992BF-E8DF-424E-BD13-0C8D2FBBDC10}" destId="{EB6060C0-3910-4E1F-8BA0-3A2DEE9BC1D8}" srcOrd="0" destOrd="0" parTransId="{CCF26277-4071-431E-A479-B4FDCC304DD2}" sibTransId="{F16CC8AF-C778-420E-99EF-C24334998C70}"/>
    <dgm:cxn modelId="{93259AC5-D0B8-4EEE-950E-8BAE6F0FF648}" type="presOf" srcId="{EB6060C0-3910-4E1F-8BA0-3A2DEE9BC1D8}" destId="{904B89B2-88B2-44FC-9C81-9816961C8FD3}" srcOrd="0" destOrd="0" presId="urn:microsoft.com/office/officeart/2005/8/layout/vList2"/>
    <dgm:cxn modelId="{B335FDBF-0039-4370-B785-CDDB0936E048}" type="presParOf" srcId="{B2B75C48-79EA-4BA9-87CC-2205DF2772A5}" destId="{904B89B2-88B2-44FC-9C81-9816961C8FD3}" srcOrd="0" destOrd="0" presId="urn:microsoft.com/office/officeart/2005/8/layout/vList2"/>
    <dgm:cxn modelId="{E2DBACC1-47A6-4451-88A6-E8FF5881EDA1}" type="presParOf" srcId="{B2B75C48-79EA-4BA9-87CC-2205DF2772A5}" destId="{5928960E-62E3-447D-A074-0991BF6D9448}" srcOrd="1" destOrd="0" presId="urn:microsoft.com/office/officeart/2005/8/layout/vList2"/>
    <dgm:cxn modelId="{FBDAD2FB-E9FD-4A26-B982-9B3AE3CF4019}" type="presParOf" srcId="{B2B75C48-79EA-4BA9-87CC-2205DF2772A5}" destId="{753D1629-A5BB-42EB-A3A9-FD0DD408BFF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0F15D8-4D88-4914-A582-7BA009792203}" type="doc">
      <dgm:prSet loTypeId="urn:microsoft.com/office/officeart/2005/8/layout/process2" loCatId="process" qsTypeId="urn:microsoft.com/office/officeart/2005/8/quickstyle/simple2" qsCatId="simple" csTypeId="urn:microsoft.com/office/officeart/2005/8/colors/accent6_2" csCatId="accent6" phldr="1"/>
      <dgm:spPr/>
      <dgm:t>
        <a:bodyPr/>
        <a:lstStyle/>
        <a:p>
          <a:endParaRPr lang="en-US"/>
        </a:p>
      </dgm:t>
    </dgm:pt>
    <dgm:pt modelId="{E4701F89-42FA-4B0B-B732-D2B2E984916B}">
      <dgm:prSet/>
      <dgm:spPr/>
      <dgm:t>
        <a:bodyPr/>
        <a:lstStyle/>
        <a:p>
          <a:r>
            <a:rPr lang="fr-FR" dirty="0"/>
            <a:t>La résolution de problème n’est pas assujettie à un DOMAINE</a:t>
          </a:r>
          <a:endParaRPr lang="en-US" dirty="0"/>
        </a:p>
      </dgm:t>
    </dgm:pt>
    <dgm:pt modelId="{6B676C87-EB31-448E-BC16-E949ABD18093}" type="parTrans" cxnId="{8A7A5567-4AC7-4D2A-873B-1AA96B6F697D}">
      <dgm:prSet/>
      <dgm:spPr/>
      <dgm:t>
        <a:bodyPr/>
        <a:lstStyle/>
        <a:p>
          <a:endParaRPr lang="en-US"/>
        </a:p>
      </dgm:t>
    </dgm:pt>
    <dgm:pt modelId="{14E0C27A-EDDD-4D7A-855C-7710D8216061}" type="sibTrans" cxnId="{8A7A5567-4AC7-4D2A-873B-1AA96B6F697D}">
      <dgm:prSet/>
      <dgm:spPr/>
      <dgm:t>
        <a:bodyPr/>
        <a:lstStyle/>
        <a:p>
          <a:endParaRPr lang="en-US"/>
        </a:p>
      </dgm:t>
    </dgm:pt>
    <dgm:pt modelId="{16ED7D4B-A2B7-47F7-8D76-92D85A0CC504}">
      <dgm:prSet/>
      <dgm:spPr/>
      <dgm:t>
        <a:bodyPr/>
        <a:lstStyle/>
        <a:p>
          <a:r>
            <a:rPr lang="fr-FR" dirty="0"/>
            <a:t>MAIS</a:t>
          </a:r>
        </a:p>
        <a:p>
          <a:r>
            <a:rPr lang="fr-FR" dirty="0"/>
            <a:t>La résolution de problèmes n’est pas non plus un DOMAINE</a:t>
          </a:r>
          <a:endParaRPr lang="en-US" dirty="0"/>
        </a:p>
      </dgm:t>
    </dgm:pt>
    <dgm:pt modelId="{62D11CE3-613D-4C6C-9356-9E396E0C0670}" type="parTrans" cxnId="{B5BFF7F5-C462-44B8-8CAA-9445924A0432}">
      <dgm:prSet/>
      <dgm:spPr/>
      <dgm:t>
        <a:bodyPr/>
        <a:lstStyle/>
        <a:p>
          <a:endParaRPr lang="en-US"/>
        </a:p>
      </dgm:t>
    </dgm:pt>
    <dgm:pt modelId="{2C1C2D62-6FE4-4BF6-9A41-44C327FE93E0}" type="sibTrans" cxnId="{B5BFF7F5-C462-44B8-8CAA-9445924A0432}">
      <dgm:prSet/>
      <dgm:spPr/>
      <dgm:t>
        <a:bodyPr/>
        <a:lstStyle/>
        <a:p>
          <a:endParaRPr lang="en-US"/>
        </a:p>
      </dgm:t>
    </dgm:pt>
    <dgm:pt modelId="{3EDDF8AF-A442-46D0-82C9-CA94C7491E99}" type="pres">
      <dgm:prSet presAssocID="{240F15D8-4D88-4914-A582-7BA009792203}" presName="linearFlow" presStyleCnt="0">
        <dgm:presLayoutVars>
          <dgm:resizeHandles val="exact"/>
        </dgm:presLayoutVars>
      </dgm:prSet>
      <dgm:spPr/>
      <dgm:t>
        <a:bodyPr/>
        <a:lstStyle/>
        <a:p>
          <a:endParaRPr lang="fr-FR"/>
        </a:p>
      </dgm:t>
    </dgm:pt>
    <dgm:pt modelId="{3083C998-B722-435E-949B-11936226FE50}" type="pres">
      <dgm:prSet presAssocID="{E4701F89-42FA-4B0B-B732-D2B2E984916B}" presName="node" presStyleLbl="node1" presStyleIdx="0" presStyleCnt="2">
        <dgm:presLayoutVars>
          <dgm:bulletEnabled val="1"/>
        </dgm:presLayoutVars>
      </dgm:prSet>
      <dgm:spPr/>
      <dgm:t>
        <a:bodyPr/>
        <a:lstStyle/>
        <a:p>
          <a:endParaRPr lang="fr-FR"/>
        </a:p>
      </dgm:t>
    </dgm:pt>
    <dgm:pt modelId="{253C4AAB-1C67-407F-B3B3-E83D75A0DC0E}" type="pres">
      <dgm:prSet presAssocID="{14E0C27A-EDDD-4D7A-855C-7710D8216061}" presName="sibTrans" presStyleLbl="sibTrans2D1" presStyleIdx="0" presStyleCnt="1"/>
      <dgm:spPr/>
      <dgm:t>
        <a:bodyPr/>
        <a:lstStyle/>
        <a:p>
          <a:endParaRPr lang="fr-FR"/>
        </a:p>
      </dgm:t>
    </dgm:pt>
    <dgm:pt modelId="{CBA2153B-64E1-42E4-86AE-02807648B675}" type="pres">
      <dgm:prSet presAssocID="{14E0C27A-EDDD-4D7A-855C-7710D8216061}" presName="connectorText" presStyleLbl="sibTrans2D1" presStyleIdx="0" presStyleCnt="1"/>
      <dgm:spPr/>
      <dgm:t>
        <a:bodyPr/>
        <a:lstStyle/>
        <a:p>
          <a:endParaRPr lang="fr-FR"/>
        </a:p>
      </dgm:t>
    </dgm:pt>
    <dgm:pt modelId="{4F8DC9A6-8225-4506-A434-A1754ABB90BF}" type="pres">
      <dgm:prSet presAssocID="{16ED7D4B-A2B7-47F7-8D76-92D85A0CC504}" presName="node" presStyleLbl="node1" presStyleIdx="1" presStyleCnt="2">
        <dgm:presLayoutVars>
          <dgm:bulletEnabled val="1"/>
        </dgm:presLayoutVars>
      </dgm:prSet>
      <dgm:spPr/>
      <dgm:t>
        <a:bodyPr/>
        <a:lstStyle/>
        <a:p>
          <a:endParaRPr lang="fr-FR"/>
        </a:p>
      </dgm:t>
    </dgm:pt>
  </dgm:ptLst>
  <dgm:cxnLst>
    <dgm:cxn modelId="{DFED2438-BDCE-4A8E-B91E-EF533006EFB2}" type="presOf" srcId="{E4701F89-42FA-4B0B-B732-D2B2E984916B}" destId="{3083C998-B722-435E-949B-11936226FE50}" srcOrd="0" destOrd="0" presId="urn:microsoft.com/office/officeart/2005/8/layout/process2"/>
    <dgm:cxn modelId="{5B21BCBF-D7B4-43C6-B758-B1EC7128F6A8}" type="presOf" srcId="{14E0C27A-EDDD-4D7A-855C-7710D8216061}" destId="{253C4AAB-1C67-407F-B3B3-E83D75A0DC0E}" srcOrd="0" destOrd="0" presId="urn:microsoft.com/office/officeart/2005/8/layout/process2"/>
    <dgm:cxn modelId="{474D4863-AC88-4214-AE2B-8FE330D72035}" type="presOf" srcId="{16ED7D4B-A2B7-47F7-8D76-92D85A0CC504}" destId="{4F8DC9A6-8225-4506-A434-A1754ABB90BF}" srcOrd="0" destOrd="0" presId="urn:microsoft.com/office/officeart/2005/8/layout/process2"/>
    <dgm:cxn modelId="{B5BFF7F5-C462-44B8-8CAA-9445924A0432}" srcId="{240F15D8-4D88-4914-A582-7BA009792203}" destId="{16ED7D4B-A2B7-47F7-8D76-92D85A0CC504}" srcOrd="1" destOrd="0" parTransId="{62D11CE3-613D-4C6C-9356-9E396E0C0670}" sibTransId="{2C1C2D62-6FE4-4BF6-9A41-44C327FE93E0}"/>
    <dgm:cxn modelId="{F7939D4B-2DB9-4684-B8ED-C8FB8830C191}" type="presOf" srcId="{14E0C27A-EDDD-4D7A-855C-7710D8216061}" destId="{CBA2153B-64E1-42E4-86AE-02807648B675}" srcOrd="1" destOrd="0" presId="urn:microsoft.com/office/officeart/2005/8/layout/process2"/>
    <dgm:cxn modelId="{3FBEBE00-F38F-406A-89B6-3D8F44C5B20F}" type="presOf" srcId="{240F15D8-4D88-4914-A582-7BA009792203}" destId="{3EDDF8AF-A442-46D0-82C9-CA94C7491E99}" srcOrd="0" destOrd="0" presId="urn:microsoft.com/office/officeart/2005/8/layout/process2"/>
    <dgm:cxn modelId="{8A7A5567-4AC7-4D2A-873B-1AA96B6F697D}" srcId="{240F15D8-4D88-4914-A582-7BA009792203}" destId="{E4701F89-42FA-4B0B-B732-D2B2E984916B}" srcOrd="0" destOrd="0" parTransId="{6B676C87-EB31-448E-BC16-E949ABD18093}" sibTransId="{14E0C27A-EDDD-4D7A-855C-7710D8216061}"/>
    <dgm:cxn modelId="{34D332F3-6BD9-4AD2-A8A6-4591ED158F24}" type="presParOf" srcId="{3EDDF8AF-A442-46D0-82C9-CA94C7491E99}" destId="{3083C998-B722-435E-949B-11936226FE50}" srcOrd="0" destOrd="0" presId="urn:microsoft.com/office/officeart/2005/8/layout/process2"/>
    <dgm:cxn modelId="{08BC3D59-DAE9-40FF-B21B-CFF553DA0063}" type="presParOf" srcId="{3EDDF8AF-A442-46D0-82C9-CA94C7491E99}" destId="{253C4AAB-1C67-407F-B3B3-E83D75A0DC0E}" srcOrd="1" destOrd="0" presId="urn:microsoft.com/office/officeart/2005/8/layout/process2"/>
    <dgm:cxn modelId="{9906FA64-DCD0-4F4D-958A-7F701C4FD891}" type="presParOf" srcId="{253C4AAB-1C67-407F-B3B3-E83D75A0DC0E}" destId="{CBA2153B-64E1-42E4-86AE-02807648B675}" srcOrd="0" destOrd="0" presId="urn:microsoft.com/office/officeart/2005/8/layout/process2"/>
    <dgm:cxn modelId="{CCF1EB81-9E04-4AB6-A8DF-977A95E3F47D}" type="presParOf" srcId="{3EDDF8AF-A442-46D0-82C9-CA94C7491E99}" destId="{4F8DC9A6-8225-4506-A434-A1754ABB90BF}"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0F15D8-4D88-4914-A582-7BA009792203}"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endParaRPr lang="en-US"/>
        </a:p>
      </dgm:t>
    </dgm:pt>
    <dgm:pt modelId="{E4701F89-42FA-4B0B-B732-D2B2E984916B}">
      <dgm:prSet/>
      <dgm:spPr/>
      <dgm:t>
        <a:bodyPr/>
        <a:lstStyle/>
        <a:p>
          <a:r>
            <a:rPr lang="fr-FR" dirty="0"/>
            <a:t>La résolution de problème concerne tous les moments d’apprentissage</a:t>
          </a:r>
          <a:endParaRPr lang="en-US" dirty="0"/>
        </a:p>
      </dgm:t>
    </dgm:pt>
    <dgm:pt modelId="{6B676C87-EB31-448E-BC16-E949ABD18093}" type="parTrans" cxnId="{8A7A5567-4AC7-4D2A-873B-1AA96B6F697D}">
      <dgm:prSet/>
      <dgm:spPr/>
      <dgm:t>
        <a:bodyPr/>
        <a:lstStyle/>
        <a:p>
          <a:endParaRPr lang="en-US"/>
        </a:p>
      </dgm:t>
    </dgm:pt>
    <dgm:pt modelId="{14E0C27A-EDDD-4D7A-855C-7710D8216061}" type="sibTrans" cxnId="{8A7A5567-4AC7-4D2A-873B-1AA96B6F697D}">
      <dgm:prSet/>
      <dgm:spPr/>
      <dgm:t>
        <a:bodyPr/>
        <a:lstStyle/>
        <a:p>
          <a:endParaRPr lang="en-US"/>
        </a:p>
      </dgm:t>
    </dgm:pt>
    <dgm:pt modelId="{16ED7D4B-A2B7-47F7-8D76-92D85A0CC504}">
      <dgm:prSet/>
      <dgm:spPr/>
      <dgm:t>
        <a:bodyPr/>
        <a:lstStyle/>
        <a:p>
          <a:r>
            <a:rPr lang="fr-FR" dirty="0"/>
            <a:t>Non seulement, enseigner pour la résolution de problèmes</a:t>
          </a:r>
          <a:endParaRPr lang="en-US" dirty="0"/>
        </a:p>
      </dgm:t>
    </dgm:pt>
    <dgm:pt modelId="{62D11CE3-613D-4C6C-9356-9E396E0C0670}" type="parTrans" cxnId="{B5BFF7F5-C462-44B8-8CAA-9445924A0432}">
      <dgm:prSet/>
      <dgm:spPr/>
      <dgm:t>
        <a:bodyPr/>
        <a:lstStyle/>
        <a:p>
          <a:endParaRPr lang="en-US"/>
        </a:p>
      </dgm:t>
    </dgm:pt>
    <dgm:pt modelId="{2C1C2D62-6FE4-4BF6-9A41-44C327FE93E0}" type="sibTrans" cxnId="{B5BFF7F5-C462-44B8-8CAA-9445924A0432}">
      <dgm:prSet/>
      <dgm:spPr/>
      <dgm:t>
        <a:bodyPr/>
        <a:lstStyle/>
        <a:p>
          <a:endParaRPr lang="en-US"/>
        </a:p>
      </dgm:t>
    </dgm:pt>
    <dgm:pt modelId="{0E53E3E2-6E95-450A-99CF-5BCD5669ED48}">
      <dgm:prSet/>
      <dgm:spPr/>
      <dgm:t>
        <a:bodyPr/>
        <a:lstStyle/>
        <a:p>
          <a:r>
            <a:rPr lang="en-US" dirty="0"/>
            <a:t>MAIS </a:t>
          </a:r>
          <a:r>
            <a:rPr lang="en-US" dirty="0" err="1"/>
            <a:t>aussi</a:t>
          </a:r>
          <a:r>
            <a:rPr lang="en-US" dirty="0"/>
            <a:t>, </a:t>
          </a:r>
          <a:r>
            <a:rPr lang="en-US" dirty="0" err="1"/>
            <a:t>enseigner</a:t>
          </a:r>
          <a:r>
            <a:rPr lang="en-US" dirty="0"/>
            <a:t> PAR la resolution de </a:t>
          </a:r>
          <a:r>
            <a:rPr lang="en-US" dirty="0" err="1"/>
            <a:t>problèmes</a:t>
          </a:r>
          <a:endParaRPr lang="en-US" dirty="0"/>
        </a:p>
      </dgm:t>
    </dgm:pt>
    <dgm:pt modelId="{E4D6CCFE-1858-433E-BE5D-1745235D9195}" type="parTrans" cxnId="{FAA38F15-B76E-4A79-84C5-E0A0643BF6D3}">
      <dgm:prSet/>
      <dgm:spPr/>
      <dgm:t>
        <a:bodyPr/>
        <a:lstStyle/>
        <a:p>
          <a:endParaRPr lang="fr-FR"/>
        </a:p>
      </dgm:t>
    </dgm:pt>
    <dgm:pt modelId="{605CC3EC-77D3-4027-9422-4B8FE00DFDE7}" type="sibTrans" cxnId="{FAA38F15-B76E-4A79-84C5-E0A0643BF6D3}">
      <dgm:prSet/>
      <dgm:spPr/>
      <dgm:t>
        <a:bodyPr/>
        <a:lstStyle/>
        <a:p>
          <a:endParaRPr lang="fr-FR"/>
        </a:p>
      </dgm:t>
    </dgm:pt>
    <dgm:pt modelId="{EF4C0697-989B-49F1-A56E-BFDA8F8C95D8}" type="pres">
      <dgm:prSet presAssocID="{240F15D8-4D88-4914-A582-7BA009792203}" presName="linearFlow" presStyleCnt="0">
        <dgm:presLayoutVars>
          <dgm:resizeHandles val="exact"/>
        </dgm:presLayoutVars>
      </dgm:prSet>
      <dgm:spPr/>
      <dgm:t>
        <a:bodyPr/>
        <a:lstStyle/>
        <a:p>
          <a:endParaRPr lang="fr-FR"/>
        </a:p>
      </dgm:t>
    </dgm:pt>
    <dgm:pt modelId="{B5152E31-66D8-4119-8C01-3837416A66C2}" type="pres">
      <dgm:prSet presAssocID="{E4701F89-42FA-4B0B-B732-D2B2E984916B}" presName="node" presStyleLbl="node1" presStyleIdx="0" presStyleCnt="3">
        <dgm:presLayoutVars>
          <dgm:bulletEnabled val="1"/>
        </dgm:presLayoutVars>
      </dgm:prSet>
      <dgm:spPr/>
      <dgm:t>
        <a:bodyPr/>
        <a:lstStyle/>
        <a:p>
          <a:endParaRPr lang="fr-FR"/>
        </a:p>
      </dgm:t>
    </dgm:pt>
    <dgm:pt modelId="{ED294EAB-F763-4B08-99DF-4D422E85B579}" type="pres">
      <dgm:prSet presAssocID="{14E0C27A-EDDD-4D7A-855C-7710D8216061}" presName="sibTrans" presStyleLbl="sibTrans2D1" presStyleIdx="0" presStyleCnt="2"/>
      <dgm:spPr/>
      <dgm:t>
        <a:bodyPr/>
        <a:lstStyle/>
        <a:p>
          <a:endParaRPr lang="fr-FR"/>
        </a:p>
      </dgm:t>
    </dgm:pt>
    <dgm:pt modelId="{1F7B5B23-1ADC-4486-87CD-0D31D64E3C7C}" type="pres">
      <dgm:prSet presAssocID="{14E0C27A-EDDD-4D7A-855C-7710D8216061}" presName="connectorText" presStyleLbl="sibTrans2D1" presStyleIdx="0" presStyleCnt="2"/>
      <dgm:spPr/>
      <dgm:t>
        <a:bodyPr/>
        <a:lstStyle/>
        <a:p>
          <a:endParaRPr lang="fr-FR"/>
        </a:p>
      </dgm:t>
    </dgm:pt>
    <dgm:pt modelId="{C77F7C2C-20A4-41CB-9996-9277BD886AF2}" type="pres">
      <dgm:prSet presAssocID="{16ED7D4B-A2B7-47F7-8D76-92D85A0CC504}" presName="node" presStyleLbl="node1" presStyleIdx="1" presStyleCnt="3">
        <dgm:presLayoutVars>
          <dgm:bulletEnabled val="1"/>
        </dgm:presLayoutVars>
      </dgm:prSet>
      <dgm:spPr/>
      <dgm:t>
        <a:bodyPr/>
        <a:lstStyle/>
        <a:p>
          <a:endParaRPr lang="fr-FR"/>
        </a:p>
      </dgm:t>
    </dgm:pt>
    <dgm:pt modelId="{B5A0C192-BC8C-4C02-B6FF-3FD3DB2652A3}" type="pres">
      <dgm:prSet presAssocID="{2C1C2D62-6FE4-4BF6-9A41-44C327FE93E0}" presName="sibTrans" presStyleLbl="sibTrans2D1" presStyleIdx="1" presStyleCnt="2"/>
      <dgm:spPr/>
      <dgm:t>
        <a:bodyPr/>
        <a:lstStyle/>
        <a:p>
          <a:endParaRPr lang="fr-FR"/>
        </a:p>
      </dgm:t>
    </dgm:pt>
    <dgm:pt modelId="{AA23CF3C-A8FB-4783-AB56-CA9D78133D35}" type="pres">
      <dgm:prSet presAssocID="{2C1C2D62-6FE4-4BF6-9A41-44C327FE93E0}" presName="connectorText" presStyleLbl="sibTrans2D1" presStyleIdx="1" presStyleCnt="2"/>
      <dgm:spPr/>
      <dgm:t>
        <a:bodyPr/>
        <a:lstStyle/>
        <a:p>
          <a:endParaRPr lang="fr-FR"/>
        </a:p>
      </dgm:t>
    </dgm:pt>
    <dgm:pt modelId="{97BF6426-2E6A-425E-A215-01CCA770DF03}" type="pres">
      <dgm:prSet presAssocID="{0E53E3E2-6E95-450A-99CF-5BCD5669ED48}" presName="node" presStyleLbl="node1" presStyleIdx="2" presStyleCnt="3">
        <dgm:presLayoutVars>
          <dgm:bulletEnabled val="1"/>
        </dgm:presLayoutVars>
      </dgm:prSet>
      <dgm:spPr/>
      <dgm:t>
        <a:bodyPr/>
        <a:lstStyle/>
        <a:p>
          <a:endParaRPr lang="fr-FR"/>
        </a:p>
      </dgm:t>
    </dgm:pt>
  </dgm:ptLst>
  <dgm:cxnLst>
    <dgm:cxn modelId="{3A1308C0-C738-4F8E-9665-E0F1946B2993}" type="presOf" srcId="{16ED7D4B-A2B7-47F7-8D76-92D85A0CC504}" destId="{C77F7C2C-20A4-41CB-9996-9277BD886AF2}" srcOrd="0" destOrd="0" presId="urn:microsoft.com/office/officeart/2005/8/layout/process2"/>
    <dgm:cxn modelId="{8A7A5567-4AC7-4D2A-873B-1AA96B6F697D}" srcId="{240F15D8-4D88-4914-A582-7BA009792203}" destId="{E4701F89-42FA-4B0B-B732-D2B2E984916B}" srcOrd="0" destOrd="0" parTransId="{6B676C87-EB31-448E-BC16-E949ABD18093}" sibTransId="{14E0C27A-EDDD-4D7A-855C-7710D8216061}"/>
    <dgm:cxn modelId="{D23FFB00-AB6B-434E-BAE5-209B7383B8E1}" type="presOf" srcId="{240F15D8-4D88-4914-A582-7BA009792203}" destId="{EF4C0697-989B-49F1-A56E-BFDA8F8C95D8}" srcOrd="0" destOrd="0" presId="urn:microsoft.com/office/officeart/2005/8/layout/process2"/>
    <dgm:cxn modelId="{020937BC-7CC2-4735-B403-013A2CD6BEC7}" type="presOf" srcId="{14E0C27A-EDDD-4D7A-855C-7710D8216061}" destId="{1F7B5B23-1ADC-4486-87CD-0D31D64E3C7C}" srcOrd="1" destOrd="0" presId="urn:microsoft.com/office/officeart/2005/8/layout/process2"/>
    <dgm:cxn modelId="{B5BFF7F5-C462-44B8-8CAA-9445924A0432}" srcId="{240F15D8-4D88-4914-A582-7BA009792203}" destId="{16ED7D4B-A2B7-47F7-8D76-92D85A0CC504}" srcOrd="1" destOrd="0" parTransId="{62D11CE3-613D-4C6C-9356-9E396E0C0670}" sibTransId="{2C1C2D62-6FE4-4BF6-9A41-44C327FE93E0}"/>
    <dgm:cxn modelId="{88C60E50-A6E0-4853-B054-577F787659CB}" type="presOf" srcId="{2C1C2D62-6FE4-4BF6-9A41-44C327FE93E0}" destId="{B5A0C192-BC8C-4C02-B6FF-3FD3DB2652A3}" srcOrd="0" destOrd="0" presId="urn:microsoft.com/office/officeart/2005/8/layout/process2"/>
    <dgm:cxn modelId="{4C695245-43FE-4121-BF7A-F598A7333442}" type="presOf" srcId="{2C1C2D62-6FE4-4BF6-9A41-44C327FE93E0}" destId="{AA23CF3C-A8FB-4783-AB56-CA9D78133D35}" srcOrd="1" destOrd="0" presId="urn:microsoft.com/office/officeart/2005/8/layout/process2"/>
    <dgm:cxn modelId="{FAA38F15-B76E-4A79-84C5-E0A0643BF6D3}" srcId="{240F15D8-4D88-4914-A582-7BA009792203}" destId="{0E53E3E2-6E95-450A-99CF-5BCD5669ED48}" srcOrd="2" destOrd="0" parTransId="{E4D6CCFE-1858-433E-BE5D-1745235D9195}" sibTransId="{605CC3EC-77D3-4027-9422-4B8FE00DFDE7}"/>
    <dgm:cxn modelId="{7A62B5C4-C4E7-4E02-B99E-973AF9C1C224}" type="presOf" srcId="{0E53E3E2-6E95-450A-99CF-5BCD5669ED48}" destId="{97BF6426-2E6A-425E-A215-01CCA770DF03}" srcOrd="0" destOrd="0" presId="urn:microsoft.com/office/officeart/2005/8/layout/process2"/>
    <dgm:cxn modelId="{9BDE6A4E-0FBC-4BD1-86D5-5D99E493F2AB}" type="presOf" srcId="{E4701F89-42FA-4B0B-B732-D2B2E984916B}" destId="{B5152E31-66D8-4119-8C01-3837416A66C2}" srcOrd="0" destOrd="0" presId="urn:microsoft.com/office/officeart/2005/8/layout/process2"/>
    <dgm:cxn modelId="{2881A5D0-6264-44A4-8D85-81280E071A73}" type="presOf" srcId="{14E0C27A-EDDD-4D7A-855C-7710D8216061}" destId="{ED294EAB-F763-4B08-99DF-4D422E85B579}" srcOrd="0" destOrd="0" presId="urn:microsoft.com/office/officeart/2005/8/layout/process2"/>
    <dgm:cxn modelId="{395D40BD-1C2B-421F-92D9-27D0E6227211}" type="presParOf" srcId="{EF4C0697-989B-49F1-A56E-BFDA8F8C95D8}" destId="{B5152E31-66D8-4119-8C01-3837416A66C2}" srcOrd="0" destOrd="0" presId="urn:microsoft.com/office/officeart/2005/8/layout/process2"/>
    <dgm:cxn modelId="{5B4C16BC-AB0B-4B50-A339-C34B4D8FBA3E}" type="presParOf" srcId="{EF4C0697-989B-49F1-A56E-BFDA8F8C95D8}" destId="{ED294EAB-F763-4B08-99DF-4D422E85B579}" srcOrd="1" destOrd="0" presId="urn:microsoft.com/office/officeart/2005/8/layout/process2"/>
    <dgm:cxn modelId="{71319938-ED88-4760-A754-0648764DC834}" type="presParOf" srcId="{ED294EAB-F763-4B08-99DF-4D422E85B579}" destId="{1F7B5B23-1ADC-4486-87CD-0D31D64E3C7C}" srcOrd="0" destOrd="0" presId="urn:microsoft.com/office/officeart/2005/8/layout/process2"/>
    <dgm:cxn modelId="{9D936C16-C617-4761-A857-1AEDBC8A6AFB}" type="presParOf" srcId="{EF4C0697-989B-49F1-A56E-BFDA8F8C95D8}" destId="{C77F7C2C-20A4-41CB-9996-9277BD886AF2}" srcOrd="2" destOrd="0" presId="urn:microsoft.com/office/officeart/2005/8/layout/process2"/>
    <dgm:cxn modelId="{65F51101-D0BD-4BA8-9D62-6E43C43A7B32}" type="presParOf" srcId="{EF4C0697-989B-49F1-A56E-BFDA8F8C95D8}" destId="{B5A0C192-BC8C-4C02-B6FF-3FD3DB2652A3}" srcOrd="3" destOrd="0" presId="urn:microsoft.com/office/officeart/2005/8/layout/process2"/>
    <dgm:cxn modelId="{E70502FD-ECA7-440C-92D5-13F272F81B38}" type="presParOf" srcId="{B5A0C192-BC8C-4C02-B6FF-3FD3DB2652A3}" destId="{AA23CF3C-A8FB-4783-AB56-CA9D78133D35}" srcOrd="0" destOrd="0" presId="urn:microsoft.com/office/officeart/2005/8/layout/process2"/>
    <dgm:cxn modelId="{682C13D3-D687-4B67-98FE-533391BB34DE}" type="presParOf" srcId="{EF4C0697-989B-49F1-A56E-BFDA8F8C95D8}" destId="{97BF6426-2E6A-425E-A215-01CCA770DF03}"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89B2-88B2-44FC-9C81-9816961C8FD3}">
      <dsp:nvSpPr>
        <dsp:cNvPr id="0" name=""/>
        <dsp:cNvSpPr/>
      </dsp:nvSpPr>
      <dsp:spPr>
        <a:xfrm>
          <a:off x="0" y="467173"/>
          <a:ext cx="6513603" cy="242657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FR" sz="3400" kern="1200" dirty="0"/>
            <a:t>Trouver une décomposition additive de 10 telle que le produit de tous les termes de cette décomposition soit maximal</a:t>
          </a:r>
          <a:endParaRPr lang="en-US" sz="3400" kern="1200" dirty="0"/>
        </a:p>
      </dsp:txBody>
      <dsp:txXfrm>
        <a:off x="118456" y="585629"/>
        <a:ext cx="6276691" cy="2189667"/>
      </dsp:txXfrm>
    </dsp:sp>
    <dsp:sp modelId="{753D1629-A5BB-42EB-A3A9-FD0DD408BFF8}">
      <dsp:nvSpPr>
        <dsp:cNvPr id="0" name=""/>
        <dsp:cNvSpPr/>
      </dsp:nvSpPr>
      <dsp:spPr>
        <a:xfrm>
          <a:off x="0" y="2991673"/>
          <a:ext cx="6513603" cy="242657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FR" sz="3400" kern="1200" dirty="0"/>
            <a:t>Calculer 6 : 0,5</a:t>
          </a:r>
        </a:p>
        <a:p>
          <a:pPr lvl="0" algn="l" defTabSz="1511300">
            <a:lnSpc>
              <a:spcPct val="90000"/>
            </a:lnSpc>
            <a:spcBef>
              <a:spcPct val="0"/>
            </a:spcBef>
            <a:spcAft>
              <a:spcPct val="35000"/>
            </a:spcAft>
          </a:pPr>
          <a:r>
            <a:rPr lang="fr-FR" sz="3400" kern="1200" dirty="0"/>
            <a:t>(avant tout enseignement de la division par un décimal) </a:t>
          </a:r>
          <a:endParaRPr lang="en-US" sz="3400" kern="1200" dirty="0"/>
        </a:p>
      </dsp:txBody>
      <dsp:txXfrm>
        <a:off x="118456" y="3110129"/>
        <a:ext cx="6276691" cy="2189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89B2-88B2-44FC-9C81-9816961C8FD3}">
      <dsp:nvSpPr>
        <dsp:cNvPr id="0" name=""/>
        <dsp:cNvSpPr/>
      </dsp:nvSpPr>
      <dsp:spPr>
        <a:xfrm>
          <a:off x="0" y="340950"/>
          <a:ext cx="6513603" cy="149984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fr-FR" sz="3800" kern="1200" dirty="0"/>
            <a:t>Retrouver le centre de ce cercle</a:t>
          </a:r>
          <a:endParaRPr lang="en-US" sz="3800" kern="1200" dirty="0"/>
        </a:p>
      </dsp:txBody>
      <dsp:txXfrm>
        <a:off x="73216" y="414166"/>
        <a:ext cx="6367171" cy="1353413"/>
      </dsp:txXfrm>
    </dsp:sp>
    <dsp:sp modelId="{753D1629-A5BB-42EB-A3A9-FD0DD408BFF8}">
      <dsp:nvSpPr>
        <dsp:cNvPr id="0" name=""/>
        <dsp:cNvSpPr/>
      </dsp:nvSpPr>
      <dsp:spPr>
        <a:xfrm>
          <a:off x="0" y="2025115"/>
          <a:ext cx="6513603" cy="3519360"/>
        </a:xfrm>
        <a:prstGeom prst="roundRect">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endParaRPr lang="en-US" sz="3800" kern="1200" dirty="0"/>
        </a:p>
      </dsp:txBody>
      <dsp:txXfrm>
        <a:off x="171801" y="2196916"/>
        <a:ext cx="6170001" cy="3175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89B2-88B2-44FC-9C81-9816961C8FD3}">
      <dsp:nvSpPr>
        <dsp:cNvPr id="0" name=""/>
        <dsp:cNvSpPr/>
      </dsp:nvSpPr>
      <dsp:spPr>
        <a:xfrm>
          <a:off x="0" y="289199"/>
          <a:ext cx="6513603" cy="154970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FR" sz="2800" kern="1200" dirty="0"/>
            <a:t>Trouver la position du point M sur la droite (f) de telle sorte que la longueur de la ligne brisée AMB soit minimale.</a:t>
          </a:r>
          <a:endParaRPr lang="en-US" sz="2800" kern="1200" dirty="0"/>
        </a:p>
      </dsp:txBody>
      <dsp:txXfrm>
        <a:off x="75650" y="364849"/>
        <a:ext cx="6362303" cy="1398407"/>
      </dsp:txXfrm>
    </dsp:sp>
    <dsp:sp modelId="{753D1629-A5BB-42EB-A3A9-FD0DD408BFF8}">
      <dsp:nvSpPr>
        <dsp:cNvPr id="0" name=""/>
        <dsp:cNvSpPr/>
      </dsp:nvSpPr>
      <dsp:spPr>
        <a:xfrm>
          <a:off x="0" y="1959866"/>
          <a:ext cx="6513603" cy="3636359"/>
        </a:xfrm>
        <a:prstGeom prst="roundRect">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dirty="0"/>
        </a:p>
      </dsp:txBody>
      <dsp:txXfrm>
        <a:off x="177512" y="2137378"/>
        <a:ext cx="6158579" cy="32813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3C998-B722-435E-949B-11936226FE50}">
      <dsp:nvSpPr>
        <dsp:cNvPr id="0" name=""/>
        <dsp:cNvSpPr/>
      </dsp:nvSpPr>
      <dsp:spPr>
        <a:xfrm>
          <a:off x="3691700" y="531"/>
          <a:ext cx="3132198" cy="1740110"/>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a:t>La résolution de problème n’est pas assujettie à un DOMAINE</a:t>
          </a:r>
          <a:endParaRPr lang="en-US" sz="2300" kern="1200" dirty="0"/>
        </a:p>
      </dsp:txBody>
      <dsp:txXfrm>
        <a:off x="3742666" y="51497"/>
        <a:ext cx="3030266" cy="1638178"/>
      </dsp:txXfrm>
    </dsp:sp>
    <dsp:sp modelId="{253C4AAB-1C67-407F-B3B3-E83D75A0DC0E}">
      <dsp:nvSpPr>
        <dsp:cNvPr id="0" name=""/>
        <dsp:cNvSpPr/>
      </dsp:nvSpPr>
      <dsp:spPr>
        <a:xfrm rot="5400000">
          <a:off x="4931529" y="1784144"/>
          <a:ext cx="652541" cy="78304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5022885" y="1849398"/>
        <a:ext cx="469829" cy="456779"/>
      </dsp:txXfrm>
    </dsp:sp>
    <dsp:sp modelId="{4F8DC9A6-8225-4506-A434-A1754ABB90BF}">
      <dsp:nvSpPr>
        <dsp:cNvPr id="0" name=""/>
        <dsp:cNvSpPr/>
      </dsp:nvSpPr>
      <dsp:spPr>
        <a:xfrm>
          <a:off x="3691700" y="2610696"/>
          <a:ext cx="3132198" cy="1740110"/>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a:t>MAIS</a:t>
          </a:r>
        </a:p>
        <a:p>
          <a:pPr lvl="0" algn="ctr" defTabSz="1022350">
            <a:lnSpc>
              <a:spcPct val="90000"/>
            </a:lnSpc>
            <a:spcBef>
              <a:spcPct val="0"/>
            </a:spcBef>
            <a:spcAft>
              <a:spcPct val="35000"/>
            </a:spcAft>
          </a:pPr>
          <a:r>
            <a:rPr lang="fr-FR" sz="2300" kern="1200" dirty="0"/>
            <a:t>La résolution de problèmes n’est pas non plus un DOMAINE</a:t>
          </a:r>
          <a:endParaRPr lang="en-US" sz="2300" kern="1200" dirty="0"/>
        </a:p>
      </dsp:txBody>
      <dsp:txXfrm>
        <a:off x="3742666" y="2661662"/>
        <a:ext cx="3030266" cy="16381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52E31-66D8-4119-8C01-3837416A66C2}">
      <dsp:nvSpPr>
        <dsp:cNvPr id="0" name=""/>
        <dsp:cNvSpPr/>
      </dsp:nvSpPr>
      <dsp:spPr>
        <a:xfrm>
          <a:off x="3918730" y="0"/>
          <a:ext cx="2678139" cy="102024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La résolution de problème concerne tous les moments d’apprentissage</a:t>
          </a:r>
          <a:endParaRPr lang="en-US" sz="1800" kern="1200" dirty="0"/>
        </a:p>
      </dsp:txBody>
      <dsp:txXfrm>
        <a:off x="3948612" y="29882"/>
        <a:ext cx="2618375" cy="960479"/>
      </dsp:txXfrm>
    </dsp:sp>
    <dsp:sp modelId="{ED294EAB-F763-4B08-99DF-4D422E85B579}">
      <dsp:nvSpPr>
        <dsp:cNvPr id="0" name=""/>
        <dsp:cNvSpPr/>
      </dsp:nvSpPr>
      <dsp:spPr>
        <a:xfrm rot="5400000">
          <a:off x="5066504" y="1045749"/>
          <a:ext cx="382591" cy="45910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5120068" y="1084008"/>
        <a:ext cx="275465" cy="267814"/>
      </dsp:txXfrm>
    </dsp:sp>
    <dsp:sp modelId="{C77F7C2C-20A4-41CB-9996-9277BD886AF2}">
      <dsp:nvSpPr>
        <dsp:cNvPr id="0" name=""/>
        <dsp:cNvSpPr/>
      </dsp:nvSpPr>
      <dsp:spPr>
        <a:xfrm>
          <a:off x="3918730" y="1530365"/>
          <a:ext cx="2678139" cy="1020243"/>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Non seulement, enseigner pour la résolution de problèmes</a:t>
          </a:r>
          <a:endParaRPr lang="en-US" sz="1800" kern="1200" dirty="0"/>
        </a:p>
      </dsp:txBody>
      <dsp:txXfrm>
        <a:off x="3948612" y="1560247"/>
        <a:ext cx="2618375" cy="960479"/>
      </dsp:txXfrm>
    </dsp:sp>
    <dsp:sp modelId="{B5A0C192-BC8C-4C02-B6FF-3FD3DB2652A3}">
      <dsp:nvSpPr>
        <dsp:cNvPr id="0" name=""/>
        <dsp:cNvSpPr/>
      </dsp:nvSpPr>
      <dsp:spPr>
        <a:xfrm rot="5400000">
          <a:off x="5066504" y="2576114"/>
          <a:ext cx="382591" cy="459109"/>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5120068" y="2614373"/>
        <a:ext cx="275465" cy="267814"/>
      </dsp:txXfrm>
    </dsp:sp>
    <dsp:sp modelId="{97BF6426-2E6A-425E-A215-01CCA770DF03}">
      <dsp:nvSpPr>
        <dsp:cNvPr id="0" name=""/>
        <dsp:cNvSpPr/>
      </dsp:nvSpPr>
      <dsp:spPr>
        <a:xfrm>
          <a:off x="3918730" y="3060730"/>
          <a:ext cx="2678139" cy="1020243"/>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MAIS </a:t>
          </a:r>
          <a:r>
            <a:rPr lang="en-US" sz="1800" kern="1200" dirty="0" err="1"/>
            <a:t>aussi</a:t>
          </a:r>
          <a:r>
            <a:rPr lang="en-US" sz="1800" kern="1200" dirty="0"/>
            <a:t>, </a:t>
          </a:r>
          <a:r>
            <a:rPr lang="en-US" sz="1800" kern="1200" dirty="0" err="1"/>
            <a:t>enseigner</a:t>
          </a:r>
          <a:r>
            <a:rPr lang="en-US" sz="1800" kern="1200" dirty="0"/>
            <a:t> PAR la resolution de </a:t>
          </a:r>
          <a:r>
            <a:rPr lang="en-US" sz="1800" kern="1200" dirty="0" err="1"/>
            <a:t>problèmes</a:t>
          </a:r>
          <a:endParaRPr lang="en-US" sz="1800" kern="1200" dirty="0"/>
        </a:p>
      </dsp:txBody>
      <dsp:txXfrm>
        <a:off x="3948612" y="3090612"/>
        <a:ext cx="2618375" cy="9604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C09D7-7810-4CC2-BD6C-626CFBC908CD}" type="datetimeFigureOut">
              <a:rPr lang="fr-FR" smtClean="0"/>
              <a:t>05/02/2019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0C70B-3706-4C42-B282-9C5E902C5ED1}" type="slidenum">
              <a:rPr lang="fr-FR" smtClean="0"/>
              <a:t>‹N°›</a:t>
            </a:fld>
            <a:endParaRPr lang="fr-FR"/>
          </a:p>
        </p:txBody>
      </p:sp>
    </p:spTree>
    <p:extLst>
      <p:ext uri="{BB962C8B-B14F-4D97-AF65-F5344CB8AC3E}">
        <p14:creationId xmlns:p14="http://schemas.microsoft.com/office/powerpoint/2010/main" val="397053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premier point est la conclusion des trois premières diapos.</a:t>
            </a:r>
          </a:p>
          <a:p>
            <a:r>
              <a:rPr lang="fr-FR" dirty="0"/>
              <a:t>Le second est l’introduction aux trois suivantes, et  prêche pour notre paroisse, dans l’accueil des stagiaires et le partage des tâches</a:t>
            </a:r>
          </a:p>
        </p:txBody>
      </p:sp>
      <p:sp>
        <p:nvSpPr>
          <p:cNvPr id="4" name="Espace réservé du numéro de diapositive 3"/>
          <p:cNvSpPr>
            <a:spLocks noGrp="1"/>
          </p:cNvSpPr>
          <p:nvPr>
            <p:ph type="sldNum" sz="quarter" idx="5"/>
          </p:nvPr>
        </p:nvSpPr>
        <p:spPr/>
        <p:txBody>
          <a:bodyPr/>
          <a:lstStyle/>
          <a:p>
            <a:fld id="{9270C70B-3706-4C42-B282-9C5E902C5ED1}" type="slidenum">
              <a:rPr lang="fr-FR" smtClean="0"/>
              <a:t>8</a:t>
            </a:fld>
            <a:endParaRPr lang="fr-FR"/>
          </a:p>
        </p:txBody>
      </p:sp>
    </p:spTree>
    <p:extLst>
      <p:ext uri="{BB962C8B-B14F-4D97-AF65-F5344CB8AC3E}">
        <p14:creationId xmlns:p14="http://schemas.microsoft.com/office/powerpoint/2010/main" val="3790656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270C70B-3706-4C42-B282-9C5E902C5ED1}" type="slidenum">
              <a:rPr lang="fr-FR" smtClean="0"/>
              <a:t>21</a:t>
            </a:fld>
            <a:endParaRPr lang="fr-FR"/>
          </a:p>
        </p:txBody>
      </p:sp>
    </p:spTree>
    <p:extLst>
      <p:ext uri="{BB962C8B-B14F-4D97-AF65-F5344CB8AC3E}">
        <p14:creationId xmlns:p14="http://schemas.microsoft.com/office/powerpoint/2010/main" val="4145313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C683680-2509-45DB-84A3-9F384FE81928}"/>
              </a:ext>
            </a:extLst>
          </p:cNvPr>
          <p:cNvSpPr>
            <a:spLocks noGrp="1" noChangeArrowheads="1"/>
          </p:cNvSpPr>
          <p:nvPr>
            <p:ph type="sldNum"/>
          </p:nvPr>
        </p:nvSpPr>
        <p:spPr>
          <a:ln/>
        </p:spPr>
        <p:txBody>
          <a:bodyPr/>
          <a:lstStyle/>
          <a:p>
            <a:fld id="{951D1633-C7B4-4012-B762-EE0A9837F809}" type="slidenum">
              <a:rPr lang="fr-FR" altLang="fr-FR"/>
              <a:pPr/>
              <a:t>22</a:t>
            </a:fld>
            <a:endParaRPr lang="fr-FR" altLang="fr-FR"/>
          </a:p>
        </p:txBody>
      </p:sp>
      <p:sp>
        <p:nvSpPr>
          <p:cNvPr id="64513" name="Rectangle 1">
            <a:extLst>
              <a:ext uri="{FF2B5EF4-FFF2-40B4-BE49-F238E27FC236}">
                <a16:creationId xmlns:a16="http://schemas.microsoft.com/office/drawing/2014/main" id="{9C3994C6-68D5-41C8-8EDF-6B9DD1E95479}"/>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a:extLst>
              <a:ext uri="{FF2B5EF4-FFF2-40B4-BE49-F238E27FC236}">
                <a16:creationId xmlns:a16="http://schemas.microsoft.com/office/drawing/2014/main" id="{97910B51-5111-4792-9D5A-F99B076B67C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EFC8D6-53B2-43D6-9F7D-17D1B7DD652A}"/>
              </a:ext>
            </a:extLst>
          </p:cNvPr>
          <p:cNvSpPr>
            <a:spLocks noGrp="1" noChangeArrowheads="1"/>
          </p:cNvSpPr>
          <p:nvPr>
            <p:ph type="sldNum"/>
          </p:nvPr>
        </p:nvSpPr>
        <p:spPr>
          <a:ln/>
        </p:spPr>
        <p:txBody>
          <a:bodyPr/>
          <a:lstStyle/>
          <a:p>
            <a:fld id="{07D148C0-FF68-4C52-966E-114825DD4398}" type="slidenum">
              <a:rPr lang="fr-FR" altLang="fr-FR"/>
              <a:pPr/>
              <a:t>23</a:t>
            </a:fld>
            <a:endParaRPr lang="fr-FR" altLang="fr-FR"/>
          </a:p>
        </p:txBody>
      </p:sp>
      <p:sp>
        <p:nvSpPr>
          <p:cNvPr id="65537" name="Rectangle 1">
            <a:extLst>
              <a:ext uri="{FF2B5EF4-FFF2-40B4-BE49-F238E27FC236}">
                <a16:creationId xmlns:a16="http://schemas.microsoft.com/office/drawing/2014/main" id="{F5F63D2A-A3BF-47DE-80CE-2F9F6D023FD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a:extLst>
              <a:ext uri="{FF2B5EF4-FFF2-40B4-BE49-F238E27FC236}">
                <a16:creationId xmlns:a16="http://schemas.microsoft.com/office/drawing/2014/main" id="{93DE5CC7-D251-4DAE-83FA-A24C83455D9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E427BC-D945-4537-8F3F-F21D588262FA}"/>
              </a:ext>
            </a:extLst>
          </p:cNvPr>
          <p:cNvSpPr>
            <a:spLocks noGrp="1" noChangeArrowheads="1"/>
          </p:cNvSpPr>
          <p:nvPr>
            <p:ph type="sldNum"/>
          </p:nvPr>
        </p:nvSpPr>
        <p:spPr>
          <a:ln/>
        </p:spPr>
        <p:txBody>
          <a:bodyPr/>
          <a:lstStyle/>
          <a:p>
            <a:fld id="{00EB182F-6996-4870-8EEC-85ACD98E10D9}" type="slidenum">
              <a:rPr lang="fr-FR" altLang="fr-FR"/>
              <a:pPr/>
              <a:t>24</a:t>
            </a:fld>
            <a:endParaRPr lang="fr-FR" altLang="fr-FR"/>
          </a:p>
        </p:txBody>
      </p:sp>
      <p:sp>
        <p:nvSpPr>
          <p:cNvPr id="66561" name="Rectangle 1">
            <a:extLst>
              <a:ext uri="{FF2B5EF4-FFF2-40B4-BE49-F238E27FC236}">
                <a16:creationId xmlns:a16="http://schemas.microsoft.com/office/drawing/2014/main" id="{6C0C4B2A-2A34-4155-8637-6FCF05F12AE6}"/>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a:extLst>
              <a:ext uri="{FF2B5EF4-FFF2-40B4-BE49-F238E27FC236}">
                <a16:creationId xmlns:a16="http://schemas.microsoft.com/office/drawing/2014/main" id="{27F8B70C-77E5-47E3-8330-9BD8898F96C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F9B838-DDA5-4F4D-841E-4AD54B2CEF69}"/>
              </a:ext>
            </a:extLst>
          </p:cNvPr>
          <p:cNvSpPr>
            <a:spLocks noGrp="1" noChangeArrowheads="1"/>
          </p:cNvSpPr>
          <p:nvPr>
            <p:ph type="sldNum"/>
          </p:nvPr>
        </p:nvSpPr>
        <p:spPr>
          <a:ln/>
        </p:spPr>
        <p:txBody>
          <a:bodyPr/>
          <a:lstStyle/>
          <a:p>
            <a:fld id="{100D7C37-3649-4B3E-BF51-1620DA610F18}" type="slidenum">
              <a:rPr lang="fr-FR" altLang="fr-FR"/>
              <a:pPr/>
              <a:t>25</a:t>
            </a:fld>
            <a:endParaRPr lang="fr-FR" altLang="fr-FR"/>
          </a:p>
        </p:txBody>
      </p:sp>
      <p:sp>
        <p:nvSpPr>
          <p:cNvPr id="67585" name="Rectangle 1">
            <a:extLst>
              <a:ext uri="{FF2B5EF4-FFF2-40B4-BE49-F238E27FC236}">
                <a16:creationId xmlns:a16="http://schemas.microsoft.com/office/drawing/2014/main" id="{8CFA73ED-DE96-4F9B-8D7E-DBA43BAFF75C}"/>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a:extLst>
              <a:ext uri="{FF2B5EF4-FFF2-40B4-BE49-F238E27FC236}">
                <a16:creationId xmlns:a16="http://schemas.microsoft.com/office/drawing/2014/main" id="{39DDD137-6C05-4621-BA2E-F40AD3596AB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7F3846-32E5-4711-8C7A-0CC7F4AEF81E}"/>
              </a:ext>
            </a:extLst>
          </p:cNvPr>
          <p:cNvSpPr>
            <a:spLocks noGrp="1" noChangeArrowheads="1"/>
          </p:cNvSpPr>
          <p:nvPr>
            <p:ph type="sldNum"/>
          </p:nvPr>
        </p:nvSpPr>
        <p:spPr>
          <a:ln/>
        </p:spPr>
        <p:txBody>
          <a:bodyPr/>
          <a:lstStyle/>
          <a:p>
            <a:fld id="{290626EF-36CD-4312-A87B-A0268BA4834A}" type="slidenum">
              <a:rPr lang="fr-FR" altLang="fr-FR"/>
              <a:pPr/>
              <a:t>27</a:t>
            </a:fld>
            <a:endParaRPr lang="fr-FR" altLang="fr-FR"/>
          </a:p>
        </p:txBody>
      </p:sp>
      <p:sp>
        <p:nvSpPr>
          <p:cNvPr id="70657" name="Rectangle 1">
            <a:extLst>
              <a:ext uri="{FF2B5EF4-FFF2-40B4-BE49-F238E27FC236}">
                <a16:creationId xmlns:a16="http://schemas.microsoft.com/office/drawing/2014/main" id="{FA3E82B1-2F24-472F-AA17-D3645358C26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Rectangle 2">
            <a:extLst>
              <a:ext uri="{FF2B5EF4-FFF2-40B4-BE49-F238E27FC236}">
                <a16:creationId xmlns:a16="http://schemas.microsoft.com/office/drawing/2014/main" id="{C4A965E3-2841-4BF1-8E11-F0EB8DC8EED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908DCED-13ED-4AD6-9B52-7E7DD2A03953}"/>
              </a:ext>
            </a:extLst>
          </p:cNvPr>
          <p:cNvSpPr>
            <a:spLocks noGrp="1" noChangeArrowheads="1"/>
          </p:cNvSpPr>
          <p:nvPr>
            <p:ph type="sldNum"/>
          </p:nvPr>
        </p:nvSpPr>
        <p:spPr>
          <a:ln/>
        </p:spPr>
        <p:txBody>
          <a:bodyPr/>
          <a:lstStyle/>
          <a:p>
            <a:fld id="{3587A5BB-F513-447D-9A10-15BE14F7EB32}" type="slidenum">
              <a:rPr lang="fr-FR" altLang="fr-FR"/>
              <a:pPr/>
              <a:t>28</a:t>
            </a:fld>
            <a:endParaRPr lang="fr-FR" altLang="fr-FR"/>
          </a:p>
        </p:txBody>
      </p:sp>
      <p:sp>
        <p:nvSpPr>
          <p:cNvPr id="71681" name="Rectangle 1">
            <a:extLst>
              <a:ext uri="{FF2B5EF4-FFF2-40B4-BE49-F238E27FC236}">
                <a16:creationId xmlns:a16="http://schemas.microsoft.com/office/drawing/2014/main" id="{09D14FA5-571C-4A82-98BB-87A51D74F0BA}"/>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Rectangle 2">
            <a:extLst>
              <a:ext uri="{FF2B5EF4-FFF2-40B4-BE49-F238E27FC236}">
                <a16:creationId xmlns:a16="http://schemas.microsoft.com/office/drawing/2014/main" id="{DD1C7AC7-D88B-4828-9D97-3B71C757ABB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C83A7F-BB15-45C9-850B-553926F91C73}"/>
              </a:ext>
            </a:extLst>
          </p:cNvPr>
          <p:cNvSpPr>
            <a:spLocks noGrp="1" noChangeArrowheads="1"/>
          </p:cNvSpPr>
          <p:nvPr>
            <p:ph type="sldNum"/>
          </p:nvPr>
        </p:nvSpPr>
        <p:spPr>
          <a:ln/>
        </p:spPr>
        <p:txBody>
          <a:bodyPr/>
          <a:lstStyle/>
          <a:p>
            <a:fld id="{540C2D60-2C75-4B19-89CE-5770EEC52F3B}" type="slidenum">
              <a:rPr lang="fr-FR" altLang="fr-FR"/>
              <a:pPr/>
              <a:t>29</a:t>
            </a:fld>
            <a:endParaRPr lang="fr-FR" altLang="fr-FR"/>
          </a:p>
        </p:txBody>
      </p:sp>
      <p:sp>
        <p:nvSpPr>
          <p:cNvPr id="73729" name="Rectangle 1">
            <a:extLst>
              <a:ext uri="{FF2B5EF4-FFF2-40B4-BE49-F238E27FC236}">
                <a16:creationId xmlns:a16="http://schemas.microsoft.com/office/drawing/2014/main" id="{924379E9-25C1-43D0-A350-5447855DC478}"/>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a:extLst>
              <a:ext uri="{FF2B5EF4-FFF2-40B4-BE49-F238E27FC236}">
                <a16:creationId xmlns:a16="http://schemas.microsoft.com/office/drawing/2014/main" id="{519AB1F9-FF80-4188-A98D-66B86DC2502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699A0B-5192-4530-9C53-5701A5AB2353}"/>
              </a:ext>
            </a:extLst>
          </p:cNvPr>
          <p:cNvSpPr>
            <a:spLocks noGrp="1" noChangeArrowheads="1"/>
          </p:cNvSpPr>
          <p:nvPr>
            <p:ph type="sldNum"/>
          </p:nvPr>
        </p:nvSpPr>
        <p:spPr>
          <a:ln/>
        </p:spPr>
        <p:txBody>
          <a:bodyPr/>
          <a:lstStyle/>
          <a:p>
            <a:fld id="{0BCCDF3B-D249-433D-9653-5C34868FC6C4}" type="slidenum">
              <a:rPr lang="fr-FR" altLang="fr-FR"/>
              <a:pPr/>
              <a:t>30</a:t>
            </a:fld>
            <a:endParaRPr lang="fr-FR" altLang="fr-FR"/>
          </a:p>
        </p:txBody>
      </p:sp>
      <p:sp>
        <p:nvSpPr>
          <p:cNvPr id="75777" name="Rectangle 1">
            <a:extLst>
              <a:ext uri="{FF2B5EF4-FFF2-40B4-BE49-F238E27FC236}">
                <a16:creationId xmlns:a16="http://schemas.microsoft.com/office/drawing/2014/main" id="{1FA39C2F-EB87-4454-82F1-CA4E81922F5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Rectangle 2">
            <a:extLst>
              <a:ext uri="{FF2B5EF4-FFF2-40B4-BE49-F238E27FC236}">
                <a16:creationId xmlns:a16="http://schemas.microsoft.com/office/drawing/2014/main" id="{69F33EC4-9484-4EA4-8AB3-C0885917AE3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A4F8548-40DC-496C-8079-1AA73CF98D9E}"/>
              </a:ext>
            </a:extLst>
          </p:cNvPr>
          <p:cNvSpPr>
            <a:spLocks noGrp="1" noChangeArrowheads="1"/>
          </p:cNvSpPr>
          <p:nvPr>
            <p:ph type="sldNum"/>
          </p:nvPr>
        </p:nvSpPr>
        <p:spPr>
          <a:ln/>
        </p:spPr>
        <p:txBody>
          <a:bodyPr/>
          <a:lstStyle/>
          <a:p>
            <a:fld id="{94BFDEAE-FAD8-4F7C-BEBF-0BA68D70384A}" type="slidenum">
              <a:rPr lang="fr-FR" altLang="fr-FR"/>
              <a:pPr/>
              <a:t>32</a:t>
            </a:fld>
            <a:endParaRPr lang="fr-FR" altLang="fr-FR"/>
          </a:p>
        </p:txBody>
      </p:sp>
      <p:sp>
        <p:nvSpPr>
          <p:cNvPr id="77825" name="Rectangle 1">
            <a:extLst>
              <a:ext uri="{FF2B5EF4-FFF2-40B4-BE49-F238E27FC236}">
                <a16:creationId xmlns:a16="http://schemas.microsoft.com/office/drawing/2014/main" id="{A5972F78-C1E0-436C-9680-07DA2002B836}"/>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a:extLst>
              <a:ext uri="{FF2B5EF4-FFF2-40B4-BE49-F238E27FC236}">
                <a16:creationId xmlns:a16="http://schemas.microsoft.com/office/drawing/2014/main" id="{F0DC0F91-640D-4B06-88D1-59C16713FDA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Donc, le champ est très vaste, et nous allons donc le limiter aux problèmes arithmétiques à énoncé verbal</a:t>
            </a:r>
          </a:p>
        </p:txBody>
      </p:sp>
      <p:sp>
        <p:nvSpPr>
          <p:cNvPr id="4" name="Espace réservé du numéro de diapositive 3"/>
          <p:cNvSpPr>
            <a:spLocks noGrp="1"/>
          </p:cNvSpPr>
          <p:nvPr>
            <p:ph type="sldNum" sz="quarter" idx="5"/>
          </p:nvPr>
        </p:nvSpPr>
        <p:spPr/>
        <p:txBody>
          <a:bodyPr/>
          <a:lstStyle/>
          <a:p>
            <a:fld id="{9270C70B-3706-4C42-B282-9C5E902C5ED1}" type="slidenum">
              <a:rPr lang="fr-FR" smtClean="0"/>
              <a:t>11</a:t>
            </a:fld>
            <a:endParaRPr lang="fr-FR"/>
          </a:p>
        </p:txBody>
      </p:sp>
    </p:spTree>
    <p:extLst>
      <p:ext uri="{BB962C8B-B14F-4D97-AF65-F5344CB8AC3E}">
        <p14:creationId xmlns:p14="http://schemas.microsoft.com/office/powerpoint/2010/main" val="859943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1EF453-8D60-4737-9032-3500DB15FB59}"/>
              </a:ext>
            </a:extLst>
          </p:cNvPr>
          <p:cNvSpPr>
            <a:spLocks noGrp="1" noChangeArrowheads="1"/>
          </p:cNvSpPr>
          <p:nvPr>
            <p:ph type="sldNum"/>
          </p:nvPr>
        </p:nvSpPr>
        <p:spPr>
          <a:ln/>
        </p:spPr>
        <p:txBody>
          <a:bodyPr/>
          <a:lstStyle/>
          <a:p>
            <a:fld id="{D9CE281E-7A90-46BC-B736-B73576CA21C7}" type="slidenum">
              <a:rPr lang="fr-FR" altLang="fr-FR"/>
              <a:pPr/>
              <a:t>33</a:t>
            </a:fld>
            <a:endParaRPr lang="fr-FR" altLang="fr-FR"/>
          </a:p>
        </p:txBody>
      </p:sp>
      <p:sp>
        <p:nvSpPr>
          <p:cNvPr id="78849" name="Rectangle 1">
            <a:extLst>
              <a:ext uri="{FF2B5EF4-FFF2-40B4-BE49-F238E27FC236}">
                <a16:creationId xmlns:a16="http://schemas.microsoft.com/office/drawing/2014/main" id="{70120A87-2118-4BE5-93EF-807AFA69B85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Rectangle 2">
            <a:extLst>
              <a:ext uri="{FF2B5EF4-FFF2-40B4-BE49-F238E27FC236}">
                <a16:creationId xmlns:a16="http://schemas.microsoft.com/office/drawing/2014/main" id="{9612801C-930D-457E-854D-04FACEE8FAC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EF7026-8E22-4687-9226-5A1888E197F1}"/>
              </a:ext>
            </a:extLst>
          </p:cNvPr>
          <p:cNvSpPr>
            <a:spLocks noGrp="1" noChangeArrowheads="1"/>
          </p:cNvSpPr>
          <p:nvPr>
            <p:ph type="sldNum"/>
          </p:nvPr>
        </p:nvSpPr>
        <p:spPr>
          <a:ln/>
        </p:spPr>
        <p:txBody>
          <a:bodyPr/>
          <a:lstStyle/>
          <a:p>
            <a:fld id="{BFD6FE8B-76D1-484C-94C8-225C71FFE680}" type="slidenum">
              <a:rPr lang="fr-FR" altLang="fr-FR"/>
              <a:pPr/>
              <a:t>34</a:t>
            </a:fld>
            <a:endParaRPr lang="fr-FR" altLang="fr-FR"/>
          </a:p>
        </p:txBody>
      </p:sp>
      <p:sp>
        <p:nvSpPr>
          <p:cNvPr id="79873" name="Rectangle 1">
            <a:extLst>
              <a:ext uri="{FF2B5EF4-FFF2-40B4-BE49-F238E27FC236}">
                <a16:creationId xmlns:a16="http://schemas.microsoft.com/office/drawing/2014/main" id="{4F4947AB-A2B5-402D-A150-57CB9023CAA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a:extLst>
              <a:ext uri="{FF2B5EF4-FFF2-40B4-BE49-F238E27FC236}">
                <a16:creationId xmlns:a16="http://schemas.microsoft.com/office/drawing/2014/main" id="{D93DF116-E9D1-4AF4-8104-BBD19760723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9F7422-BED7-4DC7-A2E6-C9E444043470}"/>
              </a:ext>
            </a:extLst>
          </p:cNvPr>
          <p:cNvSpPr>
            <a:spLocks noGrp="1" noChangeArrowheads="1"/>
          </p:cNvSpPr>
          <p:nvPr>
            <p:ph type="sldNum"/>
          </p:nvPr>
        </p:nvSpPr>
        <p:spPr>
          <a:ln/>
        </p:spPr>
        <p:txBody>
          <a:bodyPr/>
          <a:lstStyle/>
          <a:p>
            <a:fld id="{A086E521-3F74-4091-AD23-A4F3BBBD4791}" type="slidenum">
              <a:rPr lang="fr-FR" altLang="fr-FR"/>
              <a:pPr/>
              <a:t>35</a:t>
            </a:fld>
            <a:endParaRPr lang="fr-FR" altLang="fr-FR"/>
          </a:p>
        </p:txBody>
      </p:sp>
      <p:sp>
        <p:nvSpPr>
          <p:cNvPr id="80897" name="Rectangle 1">
            <a:extLst>
              <a:ext uri="{FF2B5EF4-FFF2-40B4-BE49-F238E27FC236}">
                <a16:creationId xmlns:a16="http://schemas.microsoft.com/office/drawing/2014/main" id="{830C38D8-4D38-4485-834F-CA8CBEC445F9}"/>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Text Box 2">
            <a:extLst>
              <a:ext uri="{FF2B5EF4-FFF2-40B4-BE49-F238E27FC236}">
                <a16:creationId xmlns:a16="http://schemas.microsoft.com/office/drawing/2014/main" id="{7C0CC430-E3D2-4973-B611-706ED882EEB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1600">
                <a:latin typeface="Verdana" panose="020B0604030504040204" pitchFamily="34" charset="0"/>
                <a:ea typeface="Microsoft YaHei" panose="020B0503020204020204" pitchFamily="34" charset="-122"/>
              </a:rPr>
              <a:t>Premier cas : va contre l'addition itérée puisque ce n'est pas un nombre entier</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1600">
                <a:latin typeface="Verdana" panose="020B0604030504040204" pitchFamily="34" charset="0"/>
                <a:ea typeface="Microsoft YaHei" panose="020B0503020204020204" pitchFamily="34" charset="-122"/>
              </a:rPr>
              <a:t>Second cas : itou, mais incapable aussi d'utiliser la commutativité de l'addition pour s'en sortir, car il y a quand même un nombre entier, dans le texte Donc, là, en plus, c'est le scénario qui va empêcher de le travailler ? car on pourrait s'en sortir en oubliant le contexte. Ce qui va faire une bonne transition pour la suite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0A24B0-595D-4508-BEE4-000BE9954D3B}"/>
              </a:ext>
            </a:extLst>
          </p:cNvPr>
          <p:cNvSpPr>
            <a:spLocks noGrp="1" noChangeArrowheads="1"/>
          </p:cNvSpPr>
          <p:nvPr>
            <p:ph type="sldNum"/>
          </p:nvPr>
        </p:nvSpPr>
        <p:spPr>
          <a:ln/>
        </p:spPr>
        <p:txBody>
          <a:bodyPr/>
          <a:lstStyle/>
          <a:p>
            <a:fld id="{ED93B634-2697-49B2-848D-AE93BFF66F5D}" type="slidenum">
              <a:rPr lang="fr-FR" altLang="fr-FR"/>
              <a:pPr/>
              <a:t>37</a:t>
            </a:fld>
            <a:endParaRPr lang="fr-FR" altLang="fr-FR"/>
          </a:p>
        </p:txBody>
      </p:sp>
      <p:sp>
        <p:nvSpPr>
          <p:cNvPr id="81921" name="Rectangle 1">
            <a:extLst>
              <a:ext uri="{FF2B5EF4-FFF2-40B4-BE49-F238E27FC236}">
                <a16:creationId xmlns:a16="http://schemas.microsoft.com/office/drawing/2014/main" id="{67617245-DB81-4279-93A4-77B678FE34A6}"/>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Rectangle 2">
            <a:extLst>
              <a:ext uri="{FF2B5EF4-FFF2-40B4-BE49-F238E27FC236}">
                <a16:creationId xmlns:a16="http://schemas.microsoft.com/office/drawing/2014/main" id="{393AA296-10F7-4DF3-AF30-1D3A38613FC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5490E0-5AAF-48A3-8BE4-48A0EB5EBCF7}"/>
              </a:ext>
            </a:extLst>
          </p:cNvPr>
          <p:cNvSpPr>
            <a:spLocks noGrp="1" noChangeArrowheads="1"/>
          </p:cNvSpPr>
          <p:nvPr>
            <p:ph type="sldNum"/>
          </p:nvPr>
        </p:nvSpPr>
        <p:spPr>
          <a:ln/>
        </p:spPr>
        <p:txBody>
          <a:bodyPr/>
          <a:lstStyle/>
          <a:p>
            <a:fld id="{1E89EE7A-CE07-46CF-913B-524443DD8D2C}" type="slidenum">
              <a:rPr lang="fr-FR" altLang="fr-FR"/>
              <a:pPr/>
              <a:t>39</a:t>
            </a:fld>
            <a:endParaRPr lang="fr-FR" altLang="fr-FR"/>
          </a:p>
        </p:txBody>
      </p:sp>
      <p:sp>
        <p:nvSpPr>
          <p:cNvPr id="82945" name="Rectangle 1">
            <a:extLst>
              <a:ext uri="{FF2B5EF4-FFF2-40B4-BE49-F238E27FC236}">
                <a16:creationId xmlns:a16="http://schemas.microsoft.com/office/drawing/2014/main" id="{43106D56-32B5-492B-B789-E65AB052BB1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6" name="Rectangle 2">
            <a:extLst>
              <a:ext uri="{FF2B5EF4-FFF2-40B4-BE49-F238E27FC236}">
                <a16:creationId xmlns:a16="http://schemas.microsoft.com/office/drawing/2014/main" id="{16E8522A-20F9-4FBB-B48E-288A23C40BE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D33540-9A6D-412B-BD9C-80E81CDE156A}"/>
              </a:ext>
            </a:extLst>
          </p:cNvPr>
          <p:cNvSpPr>
            <a:spLocks noGrp="1" noChangeArrowheads="1"/>
          </p:cNvSpPr>
          <p:nvPr>
            <p:ph type="sldNum"/>
          </p:nvPr>
        </p:nvSpPr>
        <p:spPr>
          <a:ln/>
        </p:spPr>
        <p:txBody>
          <a:bodyPr/>
          <a:lstStyle/>
          <a:p>
            <a:fld id="{FB1D6756-9E29-4245-9B1E-FBCE1695F236}" type="slidenum">
              <a:rPr lang="fr-FR" altLang="fr-FR"/>
              <a:pPr/>
              <a:t>40</a:t>
            </a:fld>
            <a:endParaRPr lang="fr-FR" altLang="fr-FR"/>
          </a:p>
        </p:txBody>
      </p:sp>
      <p:sp>
        <p:nvSpPr>
          <p:cNvPr id="83969" name="Rectangle 1">
            <a:extLst>
              <a:ext uri="{FF2B5EF4-FFF2-40B4-BE49-F238E27FC236}">
                <a16:creationId xmlns:a16="http://schemas.microsoft.com/office/drawing/2014/main" id="{5D24742A-DEF7-4F30-BEDA-2D6C351DC2BA}"/>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Rectangle 2">
            <a:extLst>
              <a:ext uri="{FF2B5EF4-FFF2-40B4-BE49-F238E27FC236}">
                <a16:creationId xmlns:a16="http://schemas.microsoft.com/office/drawing/2014/main" id="{9D3CD7C8-5A52-419E-A39C-315510F3C44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4A0227-FAAF-460E-B624-CEABCE7A395C}"/>
              </a:ext>
            </a:extLst>
          </p:cNvPr>
          <p:cNvSpPr>
            <a:spLocks noGrp="1" noChangeArrowheads="1"/>
          </p:cNvSpPr>
          <p:nvPr>
            <p:ph type="sldNum"/>
          </p:nvPr>
        </p:nvSpPr>
        <p:spPr>
          <a:ln/>
        </p:spPr>
        <p:txBody>
          <a:bodyPr/>
          <a:lstStyle/>
          <a:p>
            <a:fld id="{684C7AB7-8E62-49FA-AD5A-5F0911F99CDD}" type="slidenum">
              <a:rPr lang="fr-FR" altLang="fr-FR"/>
              <a:pPr/>
              <a:t>41</a:t>
            </a:fld>
            <a:endParaRPr lang="fr-FR" altLang="fr-FR"/>
          </a:p>
        </p:txBody>
      </p:sp>
      <p:sp>
        <p:nvSpPr>
          <p:cNvPr id="84993" name="Rectangle 1">
            <a:extLst>
              <a:ext uri="{FF2B5EF4-FFF2-40B4-BE49-F238E27FC236}">
                <a16:creationId xmlns:a16="http://schemas.microsoft.com/office/drawing/2014/main" id="{F5DAC2FE-AE2B-4CCC-A2DD-CCBE039BCAD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4" name="Rectangle 2">
            <a:extLst>
              <a:ext uri="{FF2B5EF4-FFF2-40B4-BE49-F238E27FC236}">
                <a16:creationId xmlns:a16="http://schemas.microsoft.com/office/drawing/2014/main" id="{3FCE9EA0-A6AB-40FB-A25F-2FE94A89DED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4FCA29-8B4C-4134-851B-54322DE51340}"/>
              </a:ext>
            </a:extLst>
          </p:cNvPr>
          <p:cNvSpPr>
            <a:spLocks noGrp="1" noChangeArrowheads="1"/>
          </p:cNvSpPr>
          <p:nvPr>
            <p:ph type="sldNum"/>
          </p:nvPr>
        </p:nvSpPr>
        <p:spPr>
          <a:ln/>
        </p:spPr>
        <p:txBody>
          <a:bodyPr/>
          <a:lstStyle/>
          <a:p>
            <a:fld id="{16CB5A6E-F58A-41A2-853C-C7AFD2F6F439}" type="slidenum">
              <a:rPr lang="fr-FR" altLang="fr-FR"/>
              <a:pPr/>
              <a:t>42</a:t>
            </a:fld>
            <a:endParaRPr lang="fr-FR" altLang="fr-FR"/>
          </a:p>
        </p:txBody>
      </p:sp>
      <p:sp>
        <p:nvSpPr>
          <p:cNvPr id="86017" name="Rectangle 1">
            <a:extLst>
              <a:ext uri="{FF2B5EF4-FFF2-40B4-BE49-F238E27FC236}">
                <a16:creationId xmlns:a16="http://schemas.microsoft.com/office/drawing/2014/main" id="{AE46B778-998F-4FA0-8044-B60BE72A23E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8" name="Rectangle 2">
            <a:extLst>
              <a:ext uri="{FF2B5EF4-FFF2-40B4-BE49-F238E27FC236}">
                <a16:creationId xmlns:a16="http://schemas.microsoft.com/office/drawing/2014/main" id="{F4097338-B7B0-4874-A872-CD65C10690F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585B00-BD02-4A2B-86A9-38377F9FE35F}"/>
              </a:ext>
            </a:extLst>
          </p:cNvPr>
          <p:cNvSpPr>
            <a:spLocks noGrp="1" noChangeArrowheads="1"/>
          </p:cNvSpPr>
          <p:nvPr>
            <p:ph type="sldNum"/>
          </p:nvPr>
        </p:nvSpPr>
        <p:spPr>
          <a:ln/>
        </p:spPr>
        <p:txBody>
          <a:bodyPr/>
          <a:lstStyle/>
          <a:p>
            <a:fld id="{C8D078BB-7EAA-4BFA-8595-ADB88CFD5BA7}" type="slidenum">
              <a:rPr lang="fr-FR" altLang="fr-FR"/>
              <a:pPr/>
              <a:t>43</a:t>
            </a:fld>
            <a:endParaRPr lang="fr-FR" altLang="fr-FR"/>
          </a:p>
        </p:txBody>
      </p:sp>
      <p:sp>
        <p:nvSpPr>
          <p:cNvPr id="87041" name="Rectangle 1">
            <a:extLst>
              <a:ext uri="{FF2B5EF4-FFF2-40B4-BE49-F238E27FC236}">
                <a16:creationId xmlns:a16="http://schemas.microsoft.com/office/drawing/2014/main" id="{AA4E77F2-F706-4C14-84A1-5CA730028D59}"/>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2" name="Text Box 2">
            <a:extLst>
              <a:ext uri="{FF2B5EF4-FFF2-40B4-BE49-F238E27FC236}">
                <a16:creationId xmlns:a16="http://schemas.microsoft.com/office/drawing/2014/main" id="{23E294F0-5105-4863-BB02-E128C997C95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Deux modes d'intervention scolaire.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Ici le premier, en élargissant les conceptions ; de ce fait, on met en place les propriétés des opérations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37D5665-49F8-4680-86C7-4B7CC6889CC2}"/>
              </a:ext>
            </a:extLst>
          </p:cNvPr>
          <p:cNvSpPr>
            <a:spLocks noGrp="1" noChangeArrowheads="1"/>
          </p:cNvSpPr>
          <p:nvPr>
            <p:ph type="sldNum"/>
          </p:nvPr>
        </p:nvSpPr>
        <p:spPr>
          <a:ln/>
        </p:spPr>
        <p:txBody>
          <a:bodyPr/>
          <a:lstStyle/>
          <a:p>
            <a:fld id="{8391D4E7-B046-418E-A642-9C4E83424D27}" type="slidenum">
              <a:rPr lang="fr-FR" altLang="fr-FR"/>
              <a:pPr/>
              <a:t>44</a:t>
            </a:fld>
            <a:endParaRPr lang="fr-FR" altLang="fr-FR"/>
          </a:p>
        </p:txBody>
      </p:sp>
      <p:sp>
        <p:nvSpPr>
          <p:cNvPr id="88065" name="Rectangle 1">
            <a:extLst>
              <a:ext uri="{FF2B5EF4-FFF2-40B4-BE49-F238E27FC236}">
                <a16:creationId xmlns:a16="http://schemas.microsoft.com/office/drawing/2014/main" id="{121E317D-C938-4411-90EC-1FDED0C82147}"/>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6" name="Text Box 2">
            <a:extLst>
              <a:ext uri="{FF2B5EF4-FFF2-40B4-BE49-F238E27FC236}">
                <a16:creationId xmlns:a16="http://schemas.microsoft.com/office/drawing/2014/main" id="{225540D8-1959-4CF6-9641-86BC041F0CE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Deux modes d'intervention scolaire.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Ici le premier, en élargissant les conceptions ; de ce fait, on met en place les propriétés des opérations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270C70B-3706-4C42-B282-9C5E902C5ED1}" type="slidenum">
              <a:rPr lang="fr-FR" smtClean="0"/>
              <a:t>12</a:t>
            </a:fld>
            <a:endParaRPr lang="fr-FR"/>
          </a:p>
        </p:txBody>
      </p:sp>
    </p:spTree>
    <p:extLst>
      <p:ext uri="{BB962C8B-B14F-4D97-AF65-F5344CB8AC3E}">
        <p14:creationId xmlns:p14="http://schemas.microsoft.com/office/powerpoint/2010/main" val="1334177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49C743-20EF-4BCB-B19B-BE418E84078D}"/>
              </a:ext>
            </a:extLst>
          </p:cNvPr>
          <p:cNvSpPr>
            <a:spLocks noGrp="1" noChangeArrowheads="1"/>
          </p:cNvSpPr>
          <p:nvPr>
            <p:ph type="sldNum"/>
          </p:nvPr>
        </p:nvSpPr>
        <p:spPr>
          <a:ln/>
        </p:spPr>
        <p:txBody>
          <a:bodyPr/>
          <a:lstStyle/>
          <a:p>
            <a:fld id="{7155B857-2F2E-49F4-8C1E-F1F78B51173B}" type="slidenum">
              <a:rPr lang="fr-FR" altLang="fr-FR"/>
              <a:pPr/>
              <a:t>45</a:t>
            </a:fld>
            <a:endParaRPr lang="fr-FR" altLang="fr-FR"/>
          </a:p>
        </p:txBody>
      </p:sp>
      <p:sp>
        <p:nvSpPr>
          <p:cNvPr id="89089" name="Rectangle 1">
            <a:extLst>
              <a:ext uri="{FF2B5EF4-FFF2-40B4-BE49-F238E27FC236}">
                <a16:creationId xmlns:a16="http://schemas.microsoft.com/office/drawing/2014/main" id="{B643AE38-81F6-450A-A8F3-90AA85A8FA2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0" name="Text Box 2">
            <a:extLst>
              <a:ext uri="{FF2B5EF4-FFF2-40B4-BE49-F238E27FC236}">
                <a16:creationId xmlns:a16="http://schemas.microsoft.com/office/drawing/2014/main" id="{7E324C7D-5E6E-41B5-8740-49DA5F6F50B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Deux modes d'intervention scolaire.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Ici le premier, en élargissant les conceptions ; de ce fait, on met en place les propriétés des opérations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E6801A-5FEF-4E01-8BCD-35B33E5DBFB5}"/>
              </a:ext>
            </a:extLst>
          </p:cNvPr>
          <p:cNvSpPr>
            <a:spLocks noGrp="1" noChangeArrowheads="1"/>
          </p:cNvSpPr>
          <p:nvPr>
            <p:ph type="sldNum"/>
          </p:nvPr>
        </p:nvSpPr>
        <p:spPr>
          <a:ln/>
        </p:spPr>
        <p:txBody>
          <a:bodyPr/>
          <a:lstStyle/>
          <a:p>
            <a:fld id="{8F81CB72-3197-47E0-A384-076E68B90F6B}" type="slidenum">
              <a:rPr lang="fr-FR" altLang="fr-FR"/>
              <a:pPr/>
              <a:t>46</a:t>
            </a:fld>
            <a:endParaRPr lang="fr-FR" altLang="fr-FR"/>
          </a:p>
        </p:txBody>
      </p:sp>
      <p:sp>
        <p:nvSpPr>
          <p:cNvPr id="90113" name="Rectangle 1">
            <a:extLst>
              <a:ext uri="{FF2B5EF4-FFF2-40B4-BE49-F238E27FC236}">
                <a16:creationId xmlns:a16="http://schemas.microsoft.com/office/drawing/2014/main" id="{AE160C68-27F9-46CA-A04C-630343CEBB1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4" name="Text Box 2">
            <a:extLst>
              <a:ext uri="{FF2B5EF4-FFF2-40B4-BE49-F238E27FC236}">
                <a16:creationId xmlns:a16="http://schemas.microsoft.com/office/drawing/2014/main" id="{0C9081BA-AD6D-470A-9AAF-03A9BC88F2C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Deux modes d'intervention scolaire.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Ici le premier, en élargissant les conceptions ; de ce fait, on met en place les propriétés des opérations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8DDB8B-E26D-4E1D-BD70-B375EB7458F2}"/>
              </a:ext>
            </a:extLst>
          </p:cNvPr>
          <p:cNvSpPr>
            <a:spLocks noGrp="1" noChangeArrowheads="1"/>
          </p:cNvSpPr>
          <p:nvPr>
            <p:ph type="sldNum"/>
          </p:nvPr>
        </p:nvSpPr>
        <p:spPr>
          <a:ln/>
        </p:spPr>
        <p:txBody>
          <a:bodyPr/>
          <a:lstStyle/>
          <a:p>
            <a:fld id="{9634331C-4CA0-46B5-A484-8F60F443E4E9}" type="slidenum">
              <a:rPr lang="fr-FR" altLang="fr-FR"/>
              <a:pPr/>
              <a:t>47</a:t>
            </a:fld>
            <a:endParaRPr lang="fr-FR" altLang="fr-FR"/>
          </a:p>
        </p:txBody>
      </p:sp>
      <p:sp>
        <p:nvSpPr>
          <p:cNvPr id="91137" name="Rectangle 1">
            <a:extLst>
              <a:ext uri="{FF2B5EF4-FFF2-40B4-BE49-F238E27FC236}">
                <a16:creationId xmlns:a16="http://schemas.microsoft.com/office/drawing/2014/main" id="{6E757D4B-CE86-4693-8ABC-2B14D0EF6FD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8" name="Text Box 2">
            <a:extLst>
              <a:ext uri="{FF2B5EF4-FFF2-40B4-BE49-F238E27FC236}">
                <a16:creationId xmlns:a16="http://schemas.microsoft.com/office/drawing/2014/main" id="{9F181BE9-9529-4123-B9EE-9AF953A6E24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Deux modes d'intervention scolaire.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800">
                <a:latin typeface="Verdana" panose="020B0604030504040204" pitchFamily="34" charset="0"/>
                <a:ea typeface="Microsoft YaHei" panose="020B0503020204020204" pitchFamily="34" charset="-122"/>
              </a:rPr>
              <a:t>Ici le premier, en élargissant les conceptions ; de ce fait, on met en place les propriétés des opérations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2D51D4-08AE-4493-BD97-DD1C88BCD6A2}"/>
              </a:ext>
            </a:extLst>
          </p:cNvPr>
          <p:cNvSpPr>
            <a:spLocks noGrp="1" noChangeArrowheads="1"/>
          </p:cNvSpPr>
          <p:nvPr>
            <p:ph type="sldNum"/>
          </p:nvPr>
        </p:nvSpPr>
        <p:spPr>
          <a:ln/>
        </p:spPr>
        <p:txBody>
          <a:bodyPr/>
          <a:lstStyle/>
          <a:p>
            <a:fld id="{1F69CF0E-E4BC-44F5-9B78-2C0F60A033A6}" type="slidenum">
              <a:rPr lang="fr-FR" altLang="fr-FR"/>
              <a:pPr/>
              <a:t>48</a:t>
            </a:fld>
            <a:endParaRPr lang="fr-FR" altLang="fr-FR"/>
          </a:p>
        </p:txBody>
      </p:sp>
      <p:sp>
        <p:nvSpPr>
          <p:cNvPr id="92161" name="Rectangle 1">
            <a:extLst>
              <a:ext uri="{FF2B5EF4-FFF2-40B4-BE49-F238E27FC236}">
                <a16:creationId xmlns:a16="http://schemas.microsoft.com/office/drawing/2014/main" id="{32756575-6B02-437D-8BCC-5AC59F42EB20}"/>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2" name="Rectangle 2">
            <a:extLst>
              <a:ext uri="{FF2B5EF4-FFF2-40B4-BE49-F238E27FC236}">
                <a16:creationId xmlns:a16="http://schemas.microsoft.com/office/drawing/2014/main" id="{3538A5BF-5DD9-4B5F-A300-8FE7BF6328D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D84A2D-E9ED-4E6A-B532-57D1F380A320}"/>
              </a:ext>
            </a:extLst>
          </p:cNvPr>
          <p:cNvSpPr>
            <a:spLocks noGrp="1" noChangeArrowheads="1"/>
          </p:cNvSpPr>
          <p:nvPr>
            <p:ph type="sldNum"/>
          </p:nvPr>
        </p:nvSpPr>
        <p:spPr>
          <a:ln/>
        </p:spPr>
        <p:txBody>
          <a:bodyPr/>
          <a:lstStyle/>
          <a:p>
            <a:fld id="{4484F034-C518-4BF1-9E60-A4E8620477C6}" type="slidenum">
              <a:rPr lang="fr-FR" altLang="fr-FR"/>
              <a:pPr/>
              <a:t>49</a:t>
            </a:fld>
            <a:endParaRPr lang="fr-FR" altLang="fr-FR"/>
          </a:p>
        </p:txBody>
      </p:sp>
      <p:sp>
        <p:nvSpPr>
          <p:cNvPr id="93185" name="Rectangle 1">
            <a:extLst>
              <a:ext uri="{FF2B5EF4-FFF2-40B4-BE49-F238E27FC236}">
                <a16:creationId xmlns:a16="http://schemas.microsoft.com/office/drawing/2014/main" id="{5237EE36-1AB4-4420-9B5B-F2E65509EBF4}"/>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6" name="Rectangle 2">
            <a:extLst>
              <a:ext uri="{FF2B5EF4-FFF2-40B4-BE49-F238E27FC236}">
                <a16:creationId xmlns:a16="http://schemas.microsoft.com/office/drawing/2014/main" id="{75CF21F8-1CF2-453A-9A5D-58BC8532691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DC10D7-EF90-4FEB-B604-D5C1A1374165}"/>
              </a:ext>
            </a:extLst>
          </p:cNvPr>
          <p:cNvSpPr>
            <a:spLocks noGrp="1" noChangeArrowheads="1"/>
          </p:cNvSpPr>
          <p:nvPr>
            <p:ph type="sldNum"/>
          </p:nvPr>
        </p:nvSpPr>
        <p:spPr>
          <a:ln/>
        </p:spPr>
        <p:txBody>
          <a:bodyPr/>
          <a:lstStyle/>
          <a:p>
            <a:fld id="{D12092D7-7FF3-445B-A68F-CD7629A3EBFE}" type="slidenum">
              <a:rPr lang="fr-FR" altLang="fr-FR"/>
              <a:pPr/>
              <a:t>50</a:t>
            </a:fld>
            <a:endParaRPr lang="fr-FR" altLang="fr-FR"/>
          </a:p>
        </p:txBody>
      </p:sp>
      <p:sp>
        <p:nvSpPr>
          <p:cNvPr id="94209" name="Rectangle 1">
            <a:extLst>
              <a:ext uri="{FF2B5EF4-FFF2-40B4-BE49-F238E27FC236}">
                <a16:creationId xmlns:a16="http://schemas.microsoft.com/office/drawing/2014/main" id="{D3A320B4-1248-4489-8DBD-BE78E4974D9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C70DD5D8-83E0-41CF-860B-4AA59118EDB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3F6B54-388A-4C1F-B5F2-D8D9D7C8D1D1}"/>
              </a:ext>
            </a:extLst>
          </p:cNvPr>
          <p:cNvSpPr>
            <a:spLocks noGrp="1" noChangeArrowheads="1"/>
          </p:cNvSpPr>
          <p:nvPr>
            <p:ph type="sldNum"/>
          </p:nvPr>
        </p:nvSpPr>
        <p:spPr>
          <a:ln/>
        </p:spPr>
        <p:txBody>
          <a:bodyPr/>
          <a:lstStyle/>
          <a:p>
            <a:fld id="{EBAFF62D-232B-4FE3-9E19-16369FFD4BF3}" type="slidenum">
              <a:rPr lang="fr-FR" altLang="fr-FR"/>
              <a:pPr/>
              <a:t>51</a:t>
            </a:fld>
            <a:endParaRPr lang="fr-FR" altLang="fr-FR"/>
          </a:p>
        </p:txBody>
      </p:sp>
      <p:sp>
        <p:nvSpPr>
          <p:cNvPr id="95233" name="Rectangle 1">
            <a:extLst>
              <a:ext uri="{FF2B5EF4-FFF2-40B4-BE49-F238E27FC236}">
                <a16:creationId xmlns:a16="http://schemas.microsoft.com/office/drawing/2014/main" id="{31354411-1FB8-4DFD-9948-A7DD27F3739B}"/>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4" name="Rectangle 2">
            <a:extLst>
              <a:ext uri="{FF2B5EF4-FFF2-40B4-BE49-F238E27FC236}">
                <a16:creationId xmlns:a16="http://schemas.microsoft.com/office/drawing/2014/main" id="{336AC197-CD73-4223-B1AF-EDCCAEED0F1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ABB29EC-220C-46E7-97F6-9E750B662A09}"/>
              </a:ext>
            </a:extLst>
          </p:cNvPr>
          <p:cNvSpPr>
            <a:spLocks noGrp="1" noChangeArrowheads="1"/>
          </p:cNvSpPr>
          <p:nvPr>
            <p:ph type="sldNum"/>
          </p:nvPr>
        </p:nvSpPr>
        <p:spPr>
          <a:ln/>
        </p:spPr>
        <p:txBody>
          <a:bodyPr/>
          <a:lstStyle/>
          <a:p>
            <a:fld id="{B440326F-489C-409F-AE98-89BC1A5BDE3E}" type="slidenum">
              <a:rPr lang="fr-FR" altLang="fr-FR"/>
              <a:pPr/>
              <a:t>52</a:t>
            </a:fld>
            <a:endParaRPr lang="fr-FR" altLang="fr-FR"/>
          </a:p>
        </p:txBody>
      </p:sp>
      <p:sp>
        <p:nvSpPr>
          <p:cNvPr id="96257" name="Rectangle 1">
            <a:extLst>
              <a:ext uri="{FF2B5EF4-FFF2-40B4-BE49-F238E27FC236}">
                <a16:creationId xmlns:a16="http://schemas.microsoft.com/office/drawing/2014/main" id="{74F7C1D4-494C-41DF-89EC-C31B811AE443}"/>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8" name="Rectangle 2">
            <a:extLst>
              <a:ext uri="{FF2B5EF4-FFF2-40B4-BE49-F238E27FC236}">
                <a16:creationId xmlns:a16="http://schemas.microsoft.com/office/drawing/2014/main" id="{4CA3D6C1-EF94-4D8B-BB7F-A4B15BDFB7A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020126-B720-418C-969C-F98FF9C0BBDD}"/>
              </a:ext>
            </a:extLst>
          </p:cNvPr>
          <p:cNvSpPr>
            <a:spLocks noGrp="1" noChangeArrowheads="1"/>
          </p:cNvSpPr>
          <p:nvPr>
            <p:ph type="sldNum"/>
          </p:nvPr>
        </p:nvSpPr>
        <p:spPr>
          <a:ln/>
        </p:spPr>
        <p:txBody>
          <a:bodyPr/>
          <a:lstStyle/>
          <a:p>
            <a:fld id="{029F95F4-A1B8-4394-95C0-7B157C13BE30}" type="slidenum">
              <a:rPr lang="fr-FR" altLang="fr-FR"/>
              <a:pPr/>
              <a:t>53</a:t>
            </a:fld>
            <a:endParaRPr lang="fr-FR" altLang="fr-FR"/>
          </a:p>
        </p:txBody>
      </p:sp>
      <p:sp>
        <p:nvSpPr>
          <p:cNvPr id="98305" name="Rectangle 1">
            <a:extLst>
              <a:ext uri="{FF2B5EF4-FFF2-40B4-BE49-F238E27FC236}">
                <a16:creationId xmlns:a16="http://schemas.microsoft.com/office/drawing/2014/main" id="{9BEF556D-0B9F-4B15-9BF2-D9705B479E5B}"/>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6" name="Rectangle 2">
            <a:extLst>
              <a:ext uri="{FF2B5EF4-FFF2-40B4-BE49-F238E27FC236}">
                <a16:creationId xmlns:a16="http://schemas.microsoft.com/office/drawing/2014/main" id="{2BBF0D84-269A-4AE5-8749-DB28A6B8AB7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C98470-103C-4218-AB14-30C80DB1EB97}"/>
              </a:ext>
            </a:extLst>
          </p:cNvPr>
          <p:cNvSpPr>
            <a:spLocks noGrp="1" noChangeArrowheads="1"/>
          </p:cNvSpPr>
          <p:nvPr>
            <p:ph type="sldNum"/>
          </p:nvPr>
        </p:nvSpPr>
        <p:spPr>
          <a:ln/>
        </p:spPr>
        <p:txBody>
          <a:bodyPr/>
          <a:lstStyle/>
          <a:p>
            <a:fld id="{7DC35349-53D5-4CDE-BEBB-0C6EF3A58F7F}" type="slidenum">
              <a:rPr lang="fr-FR" altLang="fr-FR"/>
              <a:pPr/>
              <a:t>54</a:t>
            </a:fld>
            <a:endParaRPr lang="fr-FR" altLang="fr-FR"/>
          </a:p>
        </p:txBody>
      </p:sp>
      <p:sp>
        <p:nvSpPr>
          <p:cNvPr id="99329" name="Rectangle 1">
            <a:extLst>
              <a:ext uri="{FF2B5EF4-FFF2-40B4-BE49-F238E27FC236}">
                <a16:creationId xmlns:a16="http://schemas.microsoft.com/office/drawing/2014/main" id="{C2AAD160-3543-4549-9B35-51BD0461359B}"/>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0" name="Rectangle 2">
            <a:extLst>
              <a:ext uri="{FF2B5EF4-FFF2-40B4-BE49-F238E27FC236}">
                <a16:creationId xmlns:a16="http://schemas.microsoft.com/office/drawing/2014/main" id="{0D2C69E2-AA8B-4E26-8EE0-3E1D1AE30E3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EB569F3-0D13-43A3-85E9-0AFB27022EBF}"/>
              </a:ext>
            </a:extLst>
          </p:cNvPr>
          <p:cNvSpPr>
            <a:spLocks noGrp="1" noChangeArrowheads="1"/>
          </p:cNvSpPr>
          <p:nvPr>
            <p:ph type="sldNum"/>
          </p:nvPr>
        </p:nvSpPr>
        <p:spPr>
          <a:ln/>
        </p:spPr>
        <p:txBody>
          <a:bodyPr/>
          <a:lstStyle/>
          <a:p>
            <a:fld id="{A59C759C-7739-4BE4-8604-5061F88B9C36}" type="slidenum">
              <a:rPr lang="fr-FR" altLang="fr-FR"/>
              <a:pPr/>
              <a:t>14</a:t>
            </a:fld>
            <a:endParaRPr lang="fr-FR" altLang="fr-FR"/>
          </a:p>
        </p:txBody>
      </p:sp>
      <p:sp>
        <p:nvSpPr>
          <p:cNvPr id="58369" name="Rectangle 1">
            <a:extLst>
              <a:ext uri="{FF2B5EF4-FFF2-40B4-BE49-F238E27FC236}">
                <a16:creationId xmlns:a16="http://schemas.microsoft.com/office/drawing/2014/main" id="{A5C18F2E-3111-4185-8A61-4694AA9F4E64}"/>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a:extLst>
              <a:ext uri="{FF2B5EF4-FFF2-40B4-BE49-F238E27FC236}">
                <a16:creationId xmlns:a16="http://schemas.microsoft.com/office/drawing/2014/main" id="{D5712A1F-D190-46DB-8DF6-CC7BB6DF48D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fr-FR" altLang="fr-FR" dirty="0"/>
              <a:t>Pour résoudre ces problèmes, on fait appel à sa mémoire, à sa banque de problèmes déjà classés; ces problèmes sont reconnus comme se résolvant par … On commence par s’en faire une représentation qui dépend de celles que l’on a en tête.  Certains mots sont inducteurs, mais attention, peuvent piéger les élèves.</a:t>
            </a:r>
          </a:p>
          <a:p>
            <a:r>
              <a:rPr lang="fr-FR" altLang="fr-FR" dirty="0"/>
              <a:t>Inanité de demander de souligner les données utilise et de barrer les données inutiles ; la recherche montre que cela ne sert à rien. On ne sait ce qui est utile et inutile qu’une fois le problème résolu.</a:t>
            </a:r>
          </a:p>
        </p:txBody>
      </p:sp>
    </p:spTree>
    <p:extLst>
      <p:ext uri="{BB962C8B-B14F-4D97-AF65-F5344CB8AC3E}">
        <p14:creationId xmlns:p14="http://schemas.microsoft.com/office/powerpoint/2010/main" val="2324498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1C9406-30E2-4801-AC13-104FEF6CD064}"/>
              </a:ext>
            </a:extLst>
          </p:cNvPr>
          <p:cNvSpPr>
            <a:spLocks noGrp="1" noChangeArrowheads="1"/>
          </p:cNvSpPr>
          <p:nvPr>
            <p:ph type="sldNum"/>
          </p:nvPr>
        </p:nvSpPr>
        <p:spPr>
          <a:ln/>
        </p:spPr>
        <p:txBody>
          <a:bodyPr/>
          <a:lstStyle/>
          <a:p>
            <a:fld id="{F2110E9F-7251-4AF0-90ED-258DB5FB6964}" type="slidenum">
              <a:rPr lang="fr-FR" altLang="fr-FR"/>
              <a:pPr/>
              <a:t>55</a:t>
            </a:fld>
            <a:endParaRPr lang="fr-FR" altLang="fr-FR"/>
          </a:p>
        </p:txBody>
      </p:sp>
      <p:sp>
        <p:nvSpPr>
          <p:cNvPr id="100353" name="Rectangle 1">
            <a:extLst>
              <a:ext uri="{FF2B5EF4-FFF2-40B4-BE49-F238E27FC236}">
                <a16:creationId xmlns:a16="http://schemas.microsoft.com/office/drawing/2014/main" id="{41C32808-0005-4155-83A6-2DF83571AA13}"/>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4" name="Rectangle 2">
            <a:extLst>
              <a:ext uri="{FF2B5EF4-FFF2-40B4-BE49-F238E27FC236}">
                <a16:creationId xmlns:a16="http://schemas.microsoft.com/office/drawing/2014/main" id="{89A1A853-8F25-4BCD-AF9B-1A2B7B31937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E972EB0-2276-440A-AE17-CC2F6CABB0B8}"/>
              </a:ext>
            </a:extLst>
          </p:cNvPr>
          <p:cNvSpPr>
            <a:spLocks noGrp="1" noChangeArrowheads="1"/>
          </p:cNvSpPr>
          <p:nvPr>
            <p:ph type="sldNum"/>
          </p:nvPr>
        </p:nvSpPr>
        <p:spPr>
          <a:ln/>
        </p:spPr>
        <p:txBody>
          <a:bodyPr/>
          <a:lstStyle/>
          <a:p>
            <a:fld id="{F1109F76-9BBC-4E46-A36C-DE689AC7B0B6}" type="slidenum">
              <a:rPr lang="fr-FR" altLang="fr-FR"/>
              <a:pPr/>
              <a:t>56</a:t>
            </a:fld>
            <a:endParaRPr lang="fr-FR" altLang="fr-FR"/>
          </a:p>
        </p:txBody>
      </p:sp>
      <p:sp>
        <p:nvSpPr>
          <p:cNvPr id="101377" name="Rectangle 1">
            <a:extLst>
              <a:ext uri="{FF2B5EF4-FFF2-40B4-BE49-F238E27FC236}">
                <a16:creationId xmlns:a16="http://schemas.microsoft.com/office/drawing/2014/main" id="{F397C6A9-526F-4EDB-8069-05714F244028}"/>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1378" name="Rectangle 2">
            <a:extLst>
              <a:ext uri="{FF2B5EF4-FFF2-40B4-BE49-F238E27FC236}">
                <a16:creationId xmlns:a16="http://schemas.microsoft.com/office/drawing/2014/main" id="{AE063C14-0775-4590-A8A9-2548CBF8688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0509A6-7209-4FC9-A460-DA7409D83309}"/>
              </a:ext>
            </a:extLst>
          </p:cNvPr>
          <p:cNvSpPr>
            <a:spLocks noGrp="1" noChangeArrowheads="1"/>
          </p:cNvSpPr>
          <p:nvPr>
            <p:ph type="sldNum"/>
          </p:nvPr>
        </p:nvSpPr>
        <p:spPr>
          <a:ln/>
        </p:spPr>
        <p:txBody>
          <a:bodyPr/>
          <a:lstStyle/>
          <a:p>
            <a:fld id="{636B856A-D40E-4CBF-AE69-587A281D42C3}" type="slidenum">
              <a:rPr lang="fr-FR" altLang="fr-FR"/>
              <a:pPr/>
              <a:t>57</a:t>
            </a:fld>
            <a:endParaRPr lang="fr-FR" altLang="fr-FR"/>
          </a:p>
        </p:txBody>
      </p:sp>
      <p:sp>
        <p:nvSpPr>
          <p:cNvPr id="102401" name="Rectangle 1">
            <a:extLst>
              <a:ext uri="{FF2B5EF4-FFF2-40B4-BE49-F238E27FC236}">
                <a16:creationId xmlns:a16="http://schemas.microsoft.com/office/drawing/2014/main" id="{0B1464EA-5842-4BBE-95AB-99202783ABE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2" name="Rectangle 2">
            <a:extLst>
              <a:ext uri="{FF2B5EF4-FFF2-40B4-BE49-F238E27FC236}">
                <a16:creationId xmlns:a16="http://schemas.microsoft.com/office/drawing/2014/main" id="{550F26A9-6BAD-467F-BA20-616011103F8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EE0E10-39E3-4870-9703-2112543E2398}"/>
              </a:ext>
            </a:extLst>
          </p:cNvPr>
          <p:cNvSpPr>
            <a:spLocks noGrp="1" noChangeArrowheads="1"/>
          </p:cNvSpPr>
          <p:nvPr>
            <p:ph type="sldNum"/>
          </p:nvPr>
        </p:nvSpPr>
        <p:spPr>
          <a:ln/>
        </p:spPr>
        <p:txBody>
          <a:bodyPr/>
          <a:lstStyle/>
          <a:p>
            <a:fld id="{E56673CC-02F5-497B-A747-22DF54A2A1AB}" type="slidenum">
              <a:rPr lang="fr-FR" altLang="fr-FR"/>
              <a:pPr/>
              <a:t>58</a:t>
            </a:fld>
            <a:endParaRPr lang="fr-FR" altLang="fr-FR"/>
          </a:p>
        </p:txBody>
      </p:sp>
      <p:sp>
        <p:nvSpPr>
          <p:cNvPr id="104449" name="Rectangle 1">
            <a:extLst>
              <a:ext uri="{FF2B5EF4-FFF2-40B4-BE49-F238E27FC236}">
                <a16:creationId xmlns:a16="http://schemas.microsoft.com/office/drawing/2014/main" id="{A207266C-2A0B-476F-BB10-1521DA3CDFD8}"/>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0" name="Rectangle 2">
            <a:extLst>
              <a:ext uri="{FF2B5EF4-FFF2-40B4-BE49-F238E27FC236}">
                <a16:creationId xmlns:a16="http://schemas.microsoft.com/office/drawing/2014/main" id="{4D515D32-0061-4643-A886-E484DEBFBBD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2B71B4-922F-4210-B553-96387048B656}"/>
              </a:ext>
            </a:extLst>
          </p:cNvPr>
          <p:cNvSpPr>
            <a:spLocks noGrp="1" noChangeArrowheads="1"/>
          </p:cNvSpPr>
          <p:nvPr>
            <p:ph type="sldNum"/>
          </p:nvPr>
        </p:nvSpPr>
        <p:spPr>
          <a:ln/>
        </p:spPr>
        <p:txBody>
          <a:bodyPr/>
          <a:lstStyle/>
          <a:p>
            <a:fld id="{3CB58C3C-BC6E-46EB-81FC-E72E68403CD0}" type="slidenum">
              <a:rPr lang="fr-FR" altLang="fr-FR"/>
              <a:pPr/>
              <a:t>15</a:t>
            </a:fld>
            <a:endParaRPr lang="fr-FR" altLang="fr-FR"/>
          </a:p>
        </p:txBody>
      </p:sp>
      <p:sp>
        <p:nvSpPr>
          <p:cNvPr id="59393" name="Rectangle 1">
            <a:extLst>
              <a:ext uri="{FF2B5EF4-FFF2-40B4-BE49-F238E27FC236}">
                <a16:creationId xmlns:a16="http://schemas.microsoft.com/office/drawing/2014/main" id="{D10245D9-7174-4E14-9962-C135BD4D620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a:extLst>
              <a:ext uri="{FF2B5EF4-FFF2-40B4-BE49-F238E27FC236}">
                <a16:creationId xmlns:a16="http://schemas.microsoft.com/office/drawing/2014/main" id="{CD743883-C679-4ABE-841D-098CB1D4D8D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298D965-C90E-492B-8341-A3297BFD2D99}"/>
              </a:ext>
            </a:extLst>
          </p:cNvPr>
          <p:cNvSpPr>
            <a:spLocks noGrp="1" noChangeArrowheads="1"/>
          </p:cNvSpPr>
          <p:nvPr>
            <p:ph type="sldNum"/>
          </p:nvPr>
        </p:nvSpPr>
        <p:spPr>
          <a:ln/>
        </p:spPr>
        <p:txBody>
          <a:bodyPr/>
          <a:lstStyle/>
          <a:p>
            <a:fld id="{09FA3A9D-AAA8-4DF3-9CB9-73412E7FC98A}" type="slidenum">
              <a:rPr lang="fr-FR" altLang="fr-FR"/>
              <a:pPr/>
              <a:t>16</a:t>
            </a:fld>
            <a:endParaRPr lang="fr-FR" altLang="fr-FR"/>
          </a:p>
        </p:txBody>
      </p:sp>
      <p:sp>
        <p:nvSpPr>
          <p:cNvPr id="60417" name="Rectangle 1">
            <a:extLst>
              <a:ext uri="{FF2B5EF4-FFF2-40B4-BE49-F238E27FC236}">
                <a16:creationId xmlns:a16="http://schemas.microsoft.com/office/drawing/2014/main" id="{6725B1E5-5EDF-476E-BF25-EDF676872D8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Text Box 2">
            <a:extLst>
              <a:ext uri="{FF2B5EF4-FFF2-40B4-BE49-F238E27FC236}">
                <a16:creationId xmlns:a16="http://schemas.microsoft.com/office/drawing/2014/main" id="{F0468C4E-13A0-4998-85B8-5AC7348D01D9}"/>
              </a:ext>
            </a:extLst>
          </p:cNvPr>
          <p:cNvSpPr txBox="1">
            <a:spLocks noGrp="1" noChangeArrowheads="1"/>
          </p:cNvSpPr>
          <p:nvPr>
            <p:ph type="body" idx="1"/>
          </p:nvPr>
        </p:nvSpPr>
        <p:spPr bwMode="auto">
          <a:xfrm>
            <a:off x="755650" y="5078413"/>
            <a:ext cx="6048375" cy="5848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Laisser le temps de la résolution.</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Observer les traces des activités, qui sont autant de trace de la représentation du problème que se font les participants.</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Ne proposer qu'ensuite une schématisation, qui ne conviendra sûrement pas à tout le monde.</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La clé de ce problème, de celui-là et peut-être de pleins d'autres, est de choisir un panier de référence, et d'exprimer toutes les autres relations en fonction de ce premier panier.</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En réalité, ce problème n'est pas du tout atypique, il est même très représentatif des problèmes à mettre en équation.</a:t>
            </a:r>
          </a:p>
          <a:p>
            <a:pPr marL="215900" indent="-214313" eaLnBrk="1">
              <a:lnSpc>
                <a:spcPct val="101000"/>
              </a:lnSpc>
              <a:spcBef>
                <a:spcPct val="0"/>
              </a:spcBef>
              <a:tabLst>
                <a:tab pos="723900" algn="l"/>
                <a:tab pos="1447800" algn="l"/>
                <a:tab pos="2171700" algn="l"/>
                <a:tab pos="2895600" algn="l"/>
                <a:tab pos="3619500" algn="l"/>
                <a:tab pos="4343400" algn="l"/>
                <a:tab pos="5067300" algn="l"/>
                <a:tab pos="5791200" algn="l"/>
              </a:tabLst>
            </a:pPr>
            <a:r>
              <a:rPr lang="fr-FR" altLang="fr-FR" sz="2000">
                <a:latin typeface="Verdana" panose="020B0604030504040204" pitchFamily="34" charset="0"/>
                <a:ea typeface="Microsoft YaHei" panose="020B0503020204020204" pitchFamily="34" charset="-122"/>
              </a:rPr>
              <a:t>Mais comme ce n'est pas l'objet de la résolution, il ne s'agit pas d'en déterminer les invariants, mais plutôt de montrer l'impossibilité de partir des données du texte pour le résoudre.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0E2145-583F-4324-BAFE-78735946E743}"/>
              </a:ext>
            </a:extLst>
          </p:cNvPr>
          <p:cNvSpPr>
            <a:spLocks noGrp="1" noChangeArrowheads="1"/>
          </p:cNvSpPr>
          <p:nvPr>
            <p:ph type="sldNum"/>
          </p:nvPr>
        </p:nvSpPr>
        <p:spPr>
          <a:ln/>
        </p:spPr>
        <p:txBody>
          <a:bodyPr/>
          <a:lstStyle/>
          <a:p>
            <a:fld id="{A3779A0A-8FE3-432B-8F34-048D792C04A4}" type="slidenum">
              <a:rPr lang="fr-FR" altLang="fr-FR"/>
              <a:pPr/>
              <a:t>17</a:t>
            </a:fld>
            <a:endParaRPr lang="fr-FR" altLang="fr-FR"/>
          </a:p>
        </p:txBody>
      </p:sp>
      <p:sp>
        <p:nvSpPr>
          <p:cNvPr id="61441" name="Rectangle 1">
            <a:extLst>
              <a:ext uri="{FF2B5EF4-FFF2-40B4-BE49-F238E27FC236}">
                <a16:creationId xmlns:a16="http://schemas.microsoft.com/office/drawing/2014/main" id="{2ACBD910-8404-4A22-8ABA-19704ED78E5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a:extLst>
              <a:ext uri="{FF2B5EF4-FFF2-40B4-BE49-F238E27FC236}">
                <a16:creationId xmlns:a16="http://schemas.microsoft.com/office/drawing/2014/main" id="{9C3E9ABE-9902-45A7-92B3-AB4F8133AE9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81F5DF-9932-4E88-81B9-985BE0FD7E33}"/>
              </a:ext>
            </a:extLst>
          </p:cNvPr>
          <p:cNvSpPr>
            <a:spLocks noGrp="1" noChangeArrowheads="1"/>
          </p:cNvSpPr>
          <p:nvPr>
            <p:ph type="sldNum"/>
          </p:nvPr>
        </p:nvSpPr>
        <p:spPr>
          <a:ln/>
        </p:spPr>
        <p:txBody>
          <a:bodyPr/>
          <a:lstStyle/>
          <a:p>
            <a:fld id="{0EADEB1D-994B-49BC-9049-5A3BD44CEDD2}" type="slidenum">
              <a:rPr lang="fr-FR" altLang="fr-FR"/>
              <a:pPr/>
              <a:t>18</a:t>
            </a:fld>
            <a:endParaRPr lang="fr-FR" altLang="fr-FR"/>
          </a:p>
        </p:txBody>
      </p:sp>
      <p:sp>
        <p:nvSpPr>
          <p:cNvPr id="62465" name="Rectangle 1">
            <a:extLst>
              <a:ext uri="{FF2B5EF4-FFF2-40B4-BE49-F238E27FC236}">
                <a16:creationId xmlns:a16="http://schemas.microsoft.com/office/drawing/2014/main" id="{EC33B224-9317-45F1-9567-83E56E35EFA7}"/>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a:extLst>
              <a:ext uri="{FF2B5EF4-FFF2-40B4-BE49-F238E27FC236}">
                <a16:creationId xmlns:a16="http://schemas.microsoft.com/office/drawing/2014/main" id="{89C018B0-BF24-439D-AFB0-696AC6855A4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270C70B-3706-4C42-B282-9C5E902C5ED1}" type="slidenum">
              <a:rPr lang="fr-FR" smtClean="0"/>
              <a:t>19</a:t>
            </a:fld>
            <a:endParaRPr lang="fr-FR"/>
          </a:p>
        </p:txBody>
      </p:sp>
    </p:spTree>
    <p:extLst>
      <p:ext uri="{BB962C8B-B14F-4D97-AF65-F5344CB8AC3E}">
        <p14:creationId xmlns:p14="http://schemas.microsoft.com/office/powerpoint/2010/main" val="282517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C3F4C-D8C1-45FC-A4D5-8F8F43AE71B8}"/>
              </a:ext>
            </a:extLst>
          </p:cNvPr>
          <p:cNvSpPr>
            <a:spLocks noGrp="1"/>
          </p:cNvSpPr>
          <p:nvPr>
            <p:ph type="ctrTitle"/>
          </p:nvPr>
        </p:nvSpPr>
        <p:spPr>
          <a:xfrm>
            <a:off x="1524000" y="1122363"/>
            <a:ext cx="9144000" cy="2387600"/>
          </a:xfrm>
        </p:spPr>
        <p:txBody>
          <a:bodyPr anchor="b">
            <a:normAutofit/>
          </a:bodyPr>
          <a:lstStyle>
            <a:lvl1pPr algn="ctr">
              <a:defRPr sz="4400"/>
            </a:lvl1pPr>
          </a:lstStyle>
          <a:p>
            <a:r>
              <a:rPr lang="fr-FR" dirty="0"/>
              <a:t>Modifiez le style du titre</a:t>
            </a:r>
          </a:p>
        </p:txBody>
      </p:sp>
      <p:sp>
        <p:nvSpPr>
          <p:cNvPr id="3" name="Sous-titre 2">
            <a:extLst>
              <a:ext uri="{FF2B5EF4-FFF2-40B4-BE49-F238E27FC236}">
                <a16:creationId xmlns:a16="http://schemas.microsoft.com/office/drawing/2014/main" id="{60171CC9-B97A-415F-93E8-FCE308A39D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6555DF-58F5-4030-A212-1741C27B1300}"/>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B7A4FF1E-2442-4517-B153-AE4A5CFB98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FBEA864-DB8D-442F-A112-D4770E39273D}"/>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405496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4E87A9-7ED7-4BB4-B5A8-77DDD05876C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41806AE-A98D-46EC-AB36-5CC89F405F93}"/>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882FD6-A932-4D2F-A54C-4D2FE0A909F9}"/>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235A0D51-DB0A-4241-AB35-7AA847A8C5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90AA49-FA5D-431A-AE85-B64FD80E6261}"/>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118511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45E9185-11C3-41E5-A970-E63A2F6691B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70BB159-DEDD-41BA-AB29-5F57869FB26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1B33C0-96DE-4A70-A866-D2BB4896D420}"/>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4EE7FB63-8C3D-45FD-BF60-7A3A8EA723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28E739-A14B-40A3-8FC2-1762FED4B043}"/>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138145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72A83D-2AC5-48E5-A2D8-0333A035DDB3}"/>
              </a:ext>
            </a:extLst>
          </p:cNvPr>
          <p:cNvSpPr>
            <a:spLocks noGrp="1"/>
          </p:cNvSpPr>
          <p:nvPr>
            <p:ph type="title"/>
          </p:nvPr>
        </p:nvSpPr>
        <p:spPr>
          <a:xfrm>
            <a:off x="608641" y="273629"/>
            <a:ext cx="10968959" cy="114348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95E42FC-CD86-48C7-8745-048C40AF55E3}"/>
              </a:ext>
            </a:extLst>
          </p:cNvPr>
          <p:cNvSpPr>
            <a:spLocks noGrp="1"/>
          </p:cNvSpPr>
          <p:nvPr>
            <p:ph type="body" sz="half" idx="1"/>
          </p:nvPr>
        </p:nvSpPr>
        <p:spPr>
          <a:xfrm>
            <a:off x="608641" y="1604329"/>
            <a:ext cx="5391360" cy="452495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4E4166-9B9A-4BD2-8F3E-4085148F7BC1}"/>
              </a:ext>
            </a:extLst>
          </p:cNvPr>
          <p:cNvSpPr>
            <a:spLocks noGrp="1"/>
          </p:cNvSpPr>
          <p:nvPr>
            <p:ph sz="quarter" idx="2"/>
          </p:nvPr>
        </p:nvSpPr>
        <p:spPr>
          <a:xfrm>
            <a:off x="6184321" y="1604329"/>
            <a:ext cx="5393279" cy="219335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a:extLst>
              <a:ext uri="{FF2B5EF4-FFF2-40B4-BE49-F238E27FC236}">
                <a16:creationId xmlns:a16="http://schemas.microsoft.com/office/drawing/2014/main" id="{1AC7FF47-EAF7-4684-B1D2-BDAEA049BA35}"/>
              </a:ext>
            </a:extLst>
          </p:cNvPr>
          <p:cNvSpPr>
            <a:spLocks noGrp="1"/>
          </p:cNvSpPr>
          <p:nvPr>
            <p:ph sz="quarter" idx="3"/>
          </p:nvPr>
        </p:nvSpPr>
        <p:spPr>
          <a:xfrm>
            <a:off x="6184321" y="3935934"/>
            <a:ext cx="5393279" cy="219335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e la date 5">
            <a:extLst>
              <a:ext uri="{FF2B5EF4-FFF2-40B4-BE49-F238E27FC236}">
                <a16:creationId xmlns:a16="http://schemas.microsoft.com/office/drawing/2014/main" id="{BE4E802C-6E0E-41AB-995C-1EC3C187A5D6}"/>
              </a:ext>
            </a:extLst>
          </p:cNvPr>
          <p:cNvSpPr>
            <a:spLocks noGrp="1"/>
          </p:cNvSpPr>
          <p:nvPr>
            <p:ph type="dt" idx="10"/>
          </p:nvPr>
        </p:nvSpPr>
        <p:spPr>
          <a:xfrm>
            <a:off x="608641" y="6247376"/>
            <a:ext cx="2837760" cy="470930"/>
          </a:xfrm>
        </p:spPr>
        <p:txBody>
          <a:bodyPr/>
          <a:lstStyle>
            <a:lvl1pPr>
              <a:defRPr/>
            </a:lvl1pPr>
          </a:lstStyle>
          <a:p>
            <a:endParaRPr lang="fr-FR" altLang="fr-FR"/>
          </a:p>
        </p:txBody>
      </p:sp>
      <p:sp>
        <p:nvSpPr>
          <p:cNvPr id="7" name="Espace réservé du pied de page 6">
            <a:extLst>
              <a:ext uri="{FF2B5EF4-FFF2-40B4-BE49-F238E27FC236}">
                <a16:creationId xmlns:a16="http://schemas.microsoft.com/office/drawing/2014/main" id="{752674B0-7E85-42C3-AB94-2EACAE8FDF7A}"/>
              </a:ext>
            </a:extLst>
          </p:cNvPr>
          <p:cNvSpPr>
            <a:spLocks noGrp="1"/>
          </p:cNvSpPr>
          <p:nvPr>
            <p:ph type="ftr" idx="11"/>
          </p:nvPr>
        </p:nvSpPr>
        <p:spPr>
          <a:xfrm>
            <a:off x="4170240" y="6247376"/>
            <a:ext cx="3863040" cy="470930"/>
          </a:xfrm>
        </p:spPr>
        <p:txBody>
          <a:bodyPr/>
          <a:lstStyle>
            <a:lvl1pPr>
              <a:defRPr/>
            </a:lvl1pPr>
          </a:lstStyle>
          <a:p>
            <a:endParaRPr lang="fr-FR" altLang="fr-FR"/>
          </a:p>
        </p:txBody>
      </p:sp>
      <p:sp>
        <p:nvSpPr>
          <p:cNvPr id="8" name="Espace réservé du numéro de diapositive 7">
            <a:extLst>
              <a:ext uri="{FF2B5EF4-FFF2-40B4-BE49-F238E27FC236}">
                <a16:creationId xmlns:a16="http://schemas.microsoft.com/office/drawing/2014/main" id="{47FDC6C2-ED05-4EFE-A066-C2E23CD669BB}"/>
              </a:ext>
            </a:extLst>
          </p:cNvPr>
          <p:cNvSpPr>
            <a:spLocks noGrp="1"/>
          </p:cNvSpPr>
          <p:nvPr>
            <p:ph type="sldNum" idx="12"/>
          </p:nvPr>
        </p:nvSpPr>
        <p:spPr>
          <a:xfrm>
            <a:off x="8741761" y="6247376"/>
            <a:ext cx="2837760" cy="470930"/>
          </a:xfrm>
        </p:spPr>
        <p:txBody>
          <a:bodyPr/>
          <a:lstStyle>
            <a:lvl1pPr>
              <a:defRPr/>
            </a:lvl1pPr>
          </a:lstStyle>
          <a:p>
            <a:fld id="{D0D9DA57-D922-4C0A-BD00-E77673F60ADE}" type="slidenum">
              <a:rPr lang="fr-FR" altLang="fr-FR"/>
              <a:pPr/>
              <a:t>‹N°›</a:t>
            </a:fld>
            <a:endParaRPr lang="fr-FR" altLang="fr-FR"/>
          </a:p>
        </p:txBody>
      </p:sp>
    </p:spTree>
    <p:extLst>
      <p:ext uri="{BB962C8B-B14F-4D97-AF65-F5344CB8AC3E}">
        <p14:creationId xmlns:p14="http://schemas.microsoft.com/office/powerpoint/2010/main" val="190520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976FA-CEA9-4E50-A049-2A709A0BC6DD}"/>
              </a:ext>
            </a:extLst>
          </p:cNvPr>
          <p:cNvSpPr>
            <a:spLocks noGrp="1"/>
          </p:cNvSpPr>
          <p:nvPr>
            <p:ph type="title"/>
          </p:nvPr>
        </p:nvSpPr>
        <p:spPr/>
        <p:txBody>
          <a:bodyPr>
            <a:normAutofit/>
          </a:bodyPr>
          <a:lstStyle>
            <a:lvl1pPr>
              <a:defRPr sz="3600"/>
            </a:lvl1pPr>
          </a:lstStyle>
          <a:p>
            <a:r>
              <a:rPr lang="fr-FR" dirty="0"/>
              <a:t>Modifiez le style du titre</a:t>
            </a:r>
          </a:p>
        </p:txBody>
      </p:sp>
      <p:sp>
        <p:nvSpPr>
          <p:cNvPr id="3" name="Espace réservé du contenu 2">
            <a:extLst>
              <a:ext uri="{FF2B5EF4-FFF2-40B4-BE49-F238E27FC236}">
                <a16:creationId xmlns:a16="http://schemas.microsoft.com/office/drawing/2014/main" id="{2030A3C7-60B4-4C60-A9B5-F60B622F4FB1}"/>
              </a:ext>
            </a:extLst>
          </p:cNvPr>
          <p:cNvSpPr>
            <a:spLocks noGrp="1"/>
          </p:cNvSpPr>
          <p:nvPr>
            <p:ph idx="1"/>
          </p:nvPr>
        </p:nvSpPr>
        <p:spPr/>
        <p:txBody>
          <a:bodyPr/>
          <a:lstStyle>
            <a:lvl1pPr>
              <a:defRPr sz="2400"/>
            </a:lvl1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14AA19A0-3852-4062-A6E6-50FABB676520}"/>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394329A4-4036-442A-A2F8-CB5D8036A8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FAB397-5A19-4390-A521-71E4086DB112}"/>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67518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FD2CC-9361-40C4-BB65-344951FFF878}"/>
              </a:ext>
            </a:extLst>
          </p:cNvPr>
          <p:cNvSpPr>
            <a:spLocks noGrp="1"/>
          </p:cNvSpPr>
          <p:nvPr>
            <p:ph type="title"/>
          </p:nvPr>
        </p:nvSpPr>
        <p:spPr>
          <a:xfrm>
            <a:off x="831850" y="1709738"/>
            <a:ext cx="10515600" cy="2852737"/>
          </a:xfrm>
        </p:spPr>
        <p:txBody>
          <a:bodyPr anchor="b">
            <a:normAutofit/>
          </a:bodyPr>
          <a:lstStyle>
            <a:lvl1pPr>
              <a:defRPr sz="4400"/>
            </a:lvl1pPr>
          </a:lstStyle>
          <a:p>
            <a:r>
              <a:rPr lang="fr-FR" dirty="0"/>
              <a:t>Modifiez le style du titre</a:t>
            </a:r>
          </a:p>
        </p:txBody>
      </p:sp>
      <p:sp>
        <p:nvSpPr>
          <p:cNvPr id="3" name="Espace réservé du texte 2">
            <a:extLst>
              <a:ext uri="{FF2B5EF4-FFF2-40B4-BE49-F238E27FC236}">
                <a16:creationId xmlns:a16="http://schemas.microsoft.com/office/drawing/2014/main" id="{B8E6BECC-6BD5-4385-81F7-5C6359D8D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58D8734-9369-4398-97E2-691D5AAA89AC}"/>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44356E5B-4B61-4331-AE9E-7DF0C78D5B6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040FB8-5991-4E9E-9E52-2BDCE721CB04}"/>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181935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6B6DA-8CC4-48DE-A948-9F5D519B3113}"/>
              </a:ext>
            </a:extLst>
          </p:cNvPr>
          <p:cNvSpPr>
            <a:spLocks noGrp="1"/>
          </p:cNvSpPr>
          <p:nvPr>
            <p:ph type="title"/>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1F39BAAD-8E3F-42AC-BB40-AC7BB5339A7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EF2605C-D61B-4C87-9DDF-B5A81890DDA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91F8709-27E9-48C4-9668-78CEB8301098}"/>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6" name="Espace réservé du pied de page 5">
            <a:extLst>
              <a:ext uri="{FF2B5EF4-FFF2-40B4-BE49-F238E27FC236}">
                <a16:creationId xmlns:a16="http://schemas.microsoft.com/office/drawing/2014/main" id="{ABA35951-A971-455E-9DC9-BD4EB70AB0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F843EC1-CCFD-4E00-9F26-2D9271BF3CCC}"/>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382302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A1A1AD-2B2A-4624-84AB-1F515ED1247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C898A32-3A8E-4635-965B-FFCC8A131E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5A37D66-1E03-4AA5-B354-D2E4223BAFF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62E8DF-CA68-4FCD-BB46-4B78B95709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DEED695-6CD9-4B6D-86E9-E97ACBD213B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666A75-C124-401C-9525-352B34DB5513}"/>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8" name="Espace réservé du pied de page 7">
            <a:extLst>
              <a:ext uri="{FF2B5EF4-FFF2-40B4-BE49-F238E27FC236}">
                <a16:creationId xmlns:a16="http://schemas.microsoft.com/office/drawing/2014/main" id="{2A97D12B-0AB5-4D61-85AC-AAD2ECB2824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D22C61A-03CF-455B-90A8-48D65320204C}"/>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17402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7D37F-1EAA-49CB-BC12-727A5465EBDD}"/>
              </a:ext>
            </a:extLst>
          </p:cNvPr>
          <p:cNvSpPr>
            <a:spLocks noGrp="1"/>
          </p:cNvSpPr>
          <p:nvPr>
            <p:ph type="title"/>
          </p:nvPr>
        </p:nvSpPr>
        <p:spPr/>
        <p:txBody>
          <a:bodyPr/>
          <a:lstStyle/>
          <a:p>
            <a:r>
              <a:rPr lang="fr-FR" dirty="0"/>
              <a:t>Modifiez le style du titre</a:t>
            </a:r>
          </a:p>
        </p:txBody>
      </p:sp>
      <p:sp>
        <p:nvSpPr>
          <p:cNvPr id="3" name="Espace réservé de la date 2">
            <a:extLst>
              <a:ext uri="{FF2B5EF4-FFF2-40B4-BE49-F238E27FC236}">
                <a16:creationId xmlns:a16="http://schemas.microsoft.com/office/drawing/2014/main" id="{E8830897-FDE8-46C7-8C40-01434BD32143}"/>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4" name="Espace réservé du pied de page 3">
            <a:extLst>
              <a:ext uri="{FF2B5EF4-FFF2-40B4-BE49-F238E27FC236}">
                <a16:creationId xmlns:a16="http://schemas.microsoft.com/office/drawing/2014/main" id="{0E2D364D-0E56-4D6D-85D1-94324D7D13E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0A908CB-4677-45B1-8B8C-A2BDEE865933}"/>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340353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13C4871-471D-49AB-9F10-E976B32B9317}"/>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3" name="Espace réservé du pied de page 2">
            <a:extLst>
              <a:ext uri="{FF2B5EF4-FFF2-40B4-BE49-F238E27FC236}">
                <a16:creationId xmlns:a16="http://schemas.microsoft.com/office/drawing/2014/main" id="{C7352B6B-CE9F-47F1-8CAD-E5454A110D8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5C375E2-D9C2-4F9A-872E-225297A90D10}"/>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7855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11110A-C7DF-48D5-94ED-A798A366C4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774DB3A-324D-449F-A27B-C57C411384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56182F9-DC3B-4343-AD04-48B5B7859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296EC4E-62BC-42A9-B05B-C48561DBF571}"/>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6" name="Espace réservé du pied de page 5">
            <a:extLst>
              <a:ext uri="{FF2B5EF4-FFF2-40B4-BE49-F238E27FC236}">
                <a16:creationId xmlns:a16="http://schemas.microsoft.com/office/drawing/2014/main" id="{E532662A-9FEE-434A-88E7-09613F2F28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0B842AB-762C-4FC0-96A3-E242FEC1CF4D}"/>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87240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22AFD3-12D7-4A40-9CD9-76CE9350EF3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1B135CA-90FE-4F0B-A4CB-C911BD566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36318D2-803A-4128-9895-745985CCB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3389056-3052-4FA6-AC20-B5B7BE9D2E09}"/>
              </a:ext>
            </a:extLst>
          </p:cNvPr>
          <p:cNvSpPr>
            <a:spLocks noGrp="1"/>
          </p:cNvSpPr>
          <p:nvPr>
            <p:ph type="dt" sz="half" idx="10"/>
          </p:nvPr>
        </p:nvSpPr>
        <p:spPr/>
        <p:txBody>
          <a:bodyPr/>
          <a:lstStyle/>
          <a:p>
            <a:fld id="{90348275-FF1E-4346-9421-02E62B0EC168}" type="datetimeFigureOut">
              <a:rPr lang="fr-FR" smtClean="0"/>
              <a:t>05/02/2019</a:t>
            </a:fld>
            <a:endParaRPr lang="fr-FR"/>
          </a:p>
        </p:txBody>
      </p:sp>
      <p:sp>
        <p:nvSpPr>
          <p:cNvPr id="6" name="Espace réservé du pied de page 5">
            <a:extLst>
              <a:ext uri="{FF2B5EF4-FFF2-40B4-BE49-F238E27FC236}">
                <a16:creationId xmlns:a16="http://schemas.microsoft.com/office/drawing/2014/main" id="{7341C056-14B3-477A-A94F-5396B6939D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4B6C3F5-A5CF-42B8-B5CE-331E94158DA5}"/>
              </a:ext>
            </a:extLst>
          </p:cNvPr>
          <p:cNvSpPr>
            <a:spLocks noGrp="1"/>
          </p:cNvSpPr>
          <p:nvPr>
            <p:ph type="sldNum" sz="quarter" idx="12"/>
          </p:nvPr>
        </p:nvSpPr>
        <p:spPr/>
        <p:txBody>
          <a:bodyPr/>
          <a:lstStyle/>
          <a:p>
            <a:fld id="{18E2DB21-D7D9-41DF-8AC6-60338553ADC6}" type="slidenum">
              <a:rPr lang="fr-FR" smtClean="0"/>
              <a:t>‹N°›</a:t>
            </a:fld>
            <a:endParaRPr lang="fr-FR"/>
          </a:p>
        </p:txBody>
      </p:sp>
    </p:spTree>
    <p:extLst>
      <p:ext uri="{BB962C8B-B14F-4D97-AF65-F5344CB8AC3E}">
        <p14:creationId xmlns:p14="http://schemas.microsoft.com/office/powerpoint/2010/main" val="47662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EAE1EFB-98D8-4ECE-8A7F-462B27926E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C64A72-0C7B-49C8-8D08-E017A1DB80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9ACA38-10A9-4C90-BCDC-C79F15849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48275-FF1E-4346-9421-02E62B0EC168}" type="datetimeFigureOut">
              <a:rPr lang="fr-FR" smtClean="0"/>
              <a:t>05/02/2019</a:t>
            </a:fld>
            <a:endParaRPr lang="fr-FR"/>
          </a:p>
        </p:txBody>
      </p:sp>
      <p:sp>
        <p:nvSpPr>
          <p:cNvPr id="5" name="Espace réservé du pied de page 4">
            <a:extLst>
              <a:ext uri="{FF2B5EF4-FFF2-40B4-BE49-F238E27FC236}">
                <a16:creationId xmlns:a16="http://schemas.microsoft.com/office/drawing/2014/main" id="{005780F8-65D6-401D-B4B5-21A811189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6F238DB-D320-4034-AF75-26934D0948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2DB21-D7D9-41DF-8AC6-60338553ADC6}" type="slidenum">
              <a:rPr lang="fr-FR" smtClean="0"/>
              <a:t>‹N°›</a:t>
            </a:fld>
            <a:endParaRPr lang="fr-FR"/>
          </a:p>
        </p:txBody>
      </p:sp>
    </p:spTree>
    <p:extLst>
      <p:ext uri="{BB962C8B-B14F-4D97-AF65-F5344CB8AC3E}">
        <p14:creationId xmlns:p14="http://schemas.microsoft.com/office/powerpoint/2010/main" val="1618099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ache.media.education.gouv.fr/file/30/62/2/ensel169_annexe1_98562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aspe.ulg.ac.be/cah02_156.htm%22%20/t%20%22_blank"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cnesco.fr/wp-content/uploads/2015/11/16-Emmanuel-Sander_Jean-Francois-Richard.pdf"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cache.media.education.gouv.fr/file/30/62/2/ensel169_annexe1_985622.pdf" TargetMode="External"/><Relationship Id="rId2" Type="http://schemas.openxmlformats.org/officeDocument/2006/relationships/hyperlink" Target="http://www.education.gouv.fr/pid285/bulletin_officiel.html?cid_bo=128735" TargetMode="External"/><Relationship Id="rId1" Type="http://schemas.openxmlformats.org/officeDocument/2006/relationships/slideLayout" Target="../slideLayouts/slideLayout2.xml"/><Relationship Id="rId5" Type="http://schemas.openxmlformats.org/officeDocument/2006/relationships/hyperlink" Target="http://eduscol.education.fr/pid38211/consultation-reperes-attendus.html" TargetMode="External"/><Relationship Id="rId4" Type="http://schemas.openxmlformats.org/officeDocument/2006/relationships/hyperlink" Target="http://cache.media.education.gouv.fr/file/30/05/0/ensel169_annexe2V2_986050.pdf"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education.gouv.fr/pid285/bulletin_officiel.html?cid_bo=12873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96B33B-44B5-4AC6-8951-C257F6A6D388}"/>
              </a:ext>
            </a:extLst>
          </p:cNvPr>
          <p:cNvSpPr>
            <a:spLocks noGrp="1"/>
          </p:cNvSpPr>
          <p:nvPr>
            <p:ph type="ctrTitle"/>
          </p:nvPr>
        </p:nvSpPr>
        <p:spPr/>
        <p:txBody>
          <a:bodyPr/>
          <a:lstStyle/>
          <a:p>
            <a:r>
              <a:rPr lang="fr-FR" dirty="0"/>
              <a:t>Enseigner la résolution de problèmes au cycle 2</a:t>
            </a:r>
          </a:p>
        </p:txBody>
      </p:sp>
      <p:sp>
        <p:nvSpPr>
          <p:cNvPr id="3" name="Sous-titre 2">
            <a:extLst>
              <a:ext uri="{FF2B5EF4-FFF2-40B4-BE49-F238E27FC236}">
                <a16:creationId xmlns:a16="http://schemas.microsoft.com/office/drawing/2014/main" id="{A34B1749-513C-4B59-BE7E-6DDDD6F9BCA1}"/>
              </a:ext>
            </a:extLst>
          </p:cNvPr>
          <p:cNvSpPr>
            <a:spLocks noGrp="1"/>
          </p:cNvSpPr>
          <p:nvPr>
            <p:ph type="subTitle" idx="1"/>
          </p:nvPr>
        </p:nvSpPr>
        <p:spPr/>
        <p:txBody>
          <a:bodyPr/>
          <a:lstStyle/>
          <a:p>
            <a:r>
              <a:rPr lang="fr-FR" dirty="0"/>
              <a:t>Formation continue</a:t>
            </a:r>
          </a:p>
          <a:p>
            <a:r>
              <a:rPr lang="fr-FR" dirty="0"/>
              <a:t>Strasbourg 3</a:t>
            </a:r>
          </a:p>
          <a:p>
            <a:r>
              <a:rPr lang="fr-FR" dirty="0"/>
              <a:t>29 janvier 2019</a:t>
            </a:r>
          </a:p>
        </p:txBody>
      </p:sp>
    </p:spTree>
    <p:extLst>
      <p:ext uri="{BB962C8B-B14F-4D97-AF65-F5344CB8AC3E}">
        <p14:creationId xmlns:p14="http://schemas.microsoft.com/office/powerpoint/2010/main" val="1957250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C16F4-A84F-42B9-AA53-82EF5E0D8D04}"/>
              </a:ext>
            </a:extLst>
          </p:cNvPr>
          <p:cNvSpPr>
            <a:spLocks noGrp="1"/>
          </p:cNvSpPr>
          <p:nvPr>
            <p:ph type="title"/>
          </p:nvPr>
        </p:nvSpPr>
        <p:spPr/>
        <p:txBody>
          <a:bodyPr/>
          <a:lstStyle/>
          <a:p>
            <a:r>
              <a:rPr lang="fr-FR" dirty="0"/>
              <a:t>Le discours institutionnel</a:t>
            </a:r>
          </a:p>
        </p:txBody>
      </p:sp>
      <p:sp>
        <p:nvSpPr>
          <p:cNvPr id="3" name="Espace réservé du contenu 2">
            <a:extLst>
              <a:ext uri="{FF2B5EF4-FFF2-40B4-BE49-F238E27FC236}">
                <a16:creationId xmlns:a16="http://schemas.microsoft.com/office/drawing/2014/main" id="{4A3C6109-9D00-49A4-A6C8-0786FE2FFBCB}"/>
              </a:ext>
            </a:extLst>
          </p:cNvPr>
          <p:cNvSpPr>
            <a:spLocks noGrp="1"/>
          </p:cNvSpPr>
          <p:nvPr>
            <p:ph idx="1"/>
          </p:nvPr>
        </p:nvSpPr>
        <p:spPr>
          <a:xfrm>
            <a:off x="838200" y="2001475"/>
            <a:ext cx="10515600" cy="2218837"/>
          </a:xfrm>
        </p:spPr>
        <p:txBody>
          <a:bodyPr/>
          <a:lstStyle/>
          <a:p>
            <a:r>
              <a:rPr lang="fr-FR" dirty="0"/>
              <a:t>«  Au cycle 2, la résolution de problèmes est au centre de l’activité mathématique des élèves, développant leurs capacités à chercher, raisonner et communiquer. Les problèmes permettent d’</a:t>
            </a:r>
            <a:r>
              <a:rPr lang="fr-FR" b="1" dirty="0"/>
              <a:t>aborder de nouvelles notions</a:t>
            </a:r>
            <a:r>
              <a:rPr lang="fr-FR" dirty="0"/>
              <a:t>, de </a:t>
            </a:r>
            <a:r>
              <a:rPr lang="fr-FR" b="1" dirty="0"/>
              <a:t>consolider des acquisitions</a:t>
            </a:r>
            <a:r>
              <a:rPr lang="fr-FR" dirty="0"/>
              <a:t>, de </a:t>
            </a:r>
            <a:r>
              <a:rPr lang="fr-FR" b="1" dirty="0"/>
              <a:t>provoquer des questionnements</a:t>
            </a:r>
            <a:r>
              <a:rPr lang="fr-FR" dirty="0"/>
              <a:t>.  »</a:t>
            </a:r>
          </a:p>
        </p:txBody>
      </p:sp>
      <p:sp>
        <p:nvSpPr>
          <p:cNvPr id="4" name="ZoneTexte 3">
            <a:extLst>
              <a:ext uri="{FF2B5EF4-FFF2-40B4-BE49-F238E27FC236}">
                <a16:creationId xmlns:a16="http://schemas.microsoft.com/office/drawing/2014/main" id="{08408334-ED6A-468B-A6C6-38B4316C964F}"/>
              </a:ext>
            </a:extLst>
          </p:cNvPr>
          <p:cNvSpPr txBox="1"/>
          <p:nvPr/>
        </p:nvSpPr>
        <p:spPr>
          <a:xfrm>
            <a:off x="474785" y="5908431"/>
            <a:ext cx="8792307" cy="646331"/>
          </a:xfrm>
          <a:prstGeom prst="rect">
            <a:avLst/>
          </a:prstGeom>
          <a:ln/>
          <a:effectLst/>
          <a:scene3d>
            <a:camera prst="orthographicFront"/>
            <a:lightRig rig="threePt" dir="t"/>
          </a:scene3d>
          <a:sp3d>
            <a:bevelB/>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a:t>Programmes de mathématiques du cycle 2. Bulletin officiel  n° 30 du 26 juillet 2018. En ligne </a:t>
            </a:r>
            <a:r>
              <a:rPr lang="fr-FR" dirty="0">
                <a:hlinkClick r:id="rId2"/>
              </a:rPr>
              <a:t>http://cache.media.education.gouv.fr/file/30/62/2/ensel169_annexe1_985622.pdf</a:t>
            </a:r>
            <a:endParaRPr lang="fr-FR" dirty="0"/>
          </a:p>
        </p:txBody>
      </p:sp>
    </p:spTree>
    <p:extLst>
      <p:ext uri="{BB962C8B-B14F-4D97-AF65-F5344CB8AC3E}">
        <p14:creationId xmlns:p14="http://schemas.microsoft.com/office/powerpoint/2010/main" val="2039836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E4505C23-674B-4195-81D6-0C127FEAE3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689A583-7B3B-44D8-BE9F-2E0B4C3B3B16}"/>
              </a:ext>
            </a:extLst>
          </p:cNvPr>
          <p:cNvSpPr>
            <a:spLocks noGrp="1"/>
          </p:cNvSpPr>
          <p:nvPr>
            <p:ph type="title"/>
          </p:nvPr>
        </p:nvSpPr>
        <p:spPr>
          <a:xfrm>
            <a:off x="838200" y="5529884"/>
            <a:ext cx="7719381" cy="1096331"/>
          </a:xfrm>
        </p:spPr>
        <p:txBody>
          <a:bodyPr>
            <a:normAutofit/>
          </a:bodyPr>
          <a:lstStyle/>
          <a:p>
            <a:endParaRPr lang="fr-FR"/>
          </a:p>
        </p:txBody>
      </p:sp>
      <p:sp>
        <p:nvSpPr>
          <p:cNvPr id="19" name="Freeform: Shape 18">
            <a:extLst>
              <a:ext uri="{FF2B5EF4-FFF2-40B4-BE49-F238E27FC236}">
                <a16:creationId xmlns:a16="http://schemas.microsoft.com/office/drawing/2014/main" id="{65C9B8F0-FF66-4C15-BD05-E86B87331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Espace réservé du contenu 2">
            <a:extLst>
              <a:ext uri="{FF2B5EF4-FFF2-40B4-BE49-F238E27FC236}">
                <a16:creationId xmlns:a16="http://schemas.microsoft.com/office/drawing/2014/main" id="{3846D5E0-F8C8-4EFF-88BC-28E169C0A6B7}"/>
              </a:ext>
            </a:extLst>
          </p:cNvPr>
          <p:cNvGraphicFramePr>
            <a:graphicFrameLocks noGrp="1"/>
          </p:cNvGraphicFramePr>
          <p:nvPr>
            <p:ph idx="1"/>
            <p:extLst>
              <p:ext uri="{D42A27DB-BD31-4B8C-83A1-F6EECF244321}">
                <p14:modId xmlns:p14="http://schemas.microsoft.com/office/powerpoint/2010/main" val="3059382458"/>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48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8C5C5FA-532E-4706-97EB-6B77F1A03380}"/>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kern="1200" dirty="0">
                <a:solidFill>
                  <a:schemeClr val="tx1">
                    <a:lumMod val="85000"/>
                    <a:lumOff val="15000"/>
                  </a:schemeClr>
                </a:solidFill>
                <a:latin typeface="+mj-lt"/>
                <a:ea typeface="+mj-ea"/>
                <a:cs typeface="+mj-cs"/>
              </a:rPr>
              <a:t>Les </a:t>
            </a:r>
            <a:r>
              <a:rPr lang="en-US" sz="5400" kern="1200" dirty="0" err="1">
                <a:solidFill>
                  <a:schemeClr val="tx1">
                    <a:lumMod val="85000"/>
                    <a:lumOff val="15000"/>
                  </a:schemeClr>
                </a:solidFill>
                <a:latin typeface="+mj-lt"/>
                <a:ea typeface="+mj-ea"/>
                <a:cs typeface="+mj-cs"/>
              </a:rPr>
              <a:t>problèmes</a:t>
            </a:r>
            <a:r>
              <a:rPr lang="en-US" sz="5400" kern="1200" dirty="0">
                <a:solidFill>
                  <a:schemeClr val="tx1">
                    <a:lumMod val="85000"/>
                    <a:lumOff val="15000"/>
                  </a:schemeClr>
                </a:solidFill>
                <a:latin typeface="+mj-lt"/>
                <a:ea typeface="+mj-ea"/>
                <a:cs typeface="+mj-cs"/>
              </a:rPr>
              <a:t> </a:t>
            </a:r>
            <a:r>
              <a:rPr lang="en-US" sz="5400" kern="1200" dirty="0" err="1">
                <a:solidFill>
                  <a:schemeClr val="tx1">
                    <a:lumMod val="85000"/>
                    <a:lumOff val="15000"/>
                  </a:schemeClr>
                </a:solidFill>
                <a:latin typeface="+mj-lt"/>
                <a:ea typeface="+mj-ea"/>
                <a:cs typeface="+mj-cs"/>
              </a:rPr>
              <a:t>arithmétiques</a:t>
            </a:r>
            <a:r>
              <a:rPr lang="en-US" sz="5400" kern="1200" dirty="0">
                <a:solidFill>
                  <a:schemeClr val="tx1">
                    <a:lumMod val="85000"/>
                    <a:lumOff val="15000"/>
                  </a:schemeClr>
                </a:solidFill>
                <a:latin typeface="+mj-lt"/>
                <a:ea typeface="+mj-ea"/>
                <a:cs typeface="+mj-cs"/>
              </a:rPr>
              <a:t> à </a:t>
            </a:r>
            <a:r>
              <a:rPr lang="en-US" sz="5400" kern="1200" dirty="0" err="1">
                <a:solidFill>
                  <a:schemeClr val="tx1">
                    <a:lumMod val="85000"/>
                    <a:lumOff val="15000"/>
                  </a:schemeClr>
                </a:solidFill>
                <a:latin typeface="+mj-lt"/>
                <a:ea typeface="+mj-ea"/>
                <a:cs typeface="+mj-cs"/>
              </a:rPr>
              <a:t>énoncés</a:t>
            </a:r>
            <a:r>
              <a:rPr lang="en-US" sz="5400" kern="1200" dirty="0">
                <a:solidFill>
                  <a:schemeClr val="tx1">
                    <a:lumMod val="85000"/>
                    <a:lumOff val="15000"/>
                  </a:schemeClr>
                </a:solidFill>
                <a:latin typeface="+mj-lt"/>
                <a:ea typeface="+mj-ea"/>
                <a:cs typeface="+mj-cs"/>
              </a:rPr>
              <a:t> </a:t>
            </a:r>
            <a:r>
              <a:rPr lang="en-US" sz="5400" kern="1200" dirty="0" err="1">
                <a:solidFill>
                  <a:schemeClr val="tx1">
                    <a:lumMod val="85000"/>
                    <a:lumOff val="15000"/>
                  </a:schemeClr>
                </a:solidFill>
                <a:latin typeface="+mj-lt"/>
                <a:ea typeface="+mj-ea"/>
                <a:cs typeface="+mj-cs"/>
              </a:rPr>
              <a:t>verbaux</a:t>
            </a:r>
            <a:endParaRPr lang="en-US" sz="5400" kern="1200" dirty="0">
              <a:solidFill>
                <a:schemeClr val="tx1">
                  <a:lumMod val="85000"/>
                  <a:lumOff val="15000"/>
                </a:schemeClr>
              </a:solidFill>
              <a:latin typeface="+mj-lt"/>
              <a:ea typeface="+mj-ea"/>
              <a:cs typeface="+mj-cs"/>
            </a:endParaRPr>
          </a:p>
        </p:txBody>
      </p:sp>
      <p:sp>
        <p:nvSpPr>
          <p:cNvPr id="3" name="Espace réservé du texte 2">
            <a:extLst>
              <a:ext uri="{FF2B5EF4-FFF2-40B4-BE49-F238E27FC236}">
                <a16:creationId xmlns:a16="http://schemas.microsoft.com/office/drawing/2014/main" id="{CE07ED55-64B3-41A9-9785-A2F57F843D56}"/>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sz="2000" kern="1200" dirty="0">
                <a:solidFill>
                  <a:schemeClr val="accent1"/>
                </a:solidFill>
                <a:latin typeface="+mn-lt"/>
                <a:ea typeface="+mn-ea"/>
                <a:cs typeface="+mn-cs"/>
              </a:rPr>
              <a:t>Une </a:t>
            </a:r>
            <a:r>
              <a:rPr lang="en-US" sz="2000" kern="1200" dirty="0" err="1">
                <a:solidFill>
                  <a:schemeClr val="accent1"/>
                </a:solidFill>
                <a:latin typeface="+mn-lt"/>
                <a:ea typeface="+mn-ea"/>
                <a:cs typeface="+mn-cs"/>
              </a:rPr>
              <a:t>définition</a:t>
            </a:r>
            <a:endParaRPr lang="en-US" sz="2000" kern="1200" dirty="0">
              <a:solidFill>
                <a:schemeClr val="accent1"/>
              </a:solidFill>
              <a:latin typeface="+mn-lt"/>
              <a:ea typeface="+mn-ea"/>
              <a:cs typeface="+mn-cs"/>
            </a:endParaRPr>
          </a:p>
          <a:p>
            <a:pPr algn="r"/>
            <a:r>
              <a:rPr lang="en-US" sz="2000" dirty="0">
                <a:solidFill>
                  <a:schemeClr val="accent1"/>
                </a:solidFill>
              </a:rPr>
              <a:t>Une classification</a:t>
            </a:r>
            <a:endParaRPr lang="en-US" sz="2000" kern="1200" dirty="0">
              <a:solidFill>
                <a:schemeClr val="accent1"/>
              </a:solidFill>
              <a:latin typeface="+mn-lt"/>
              <a:ea typeface="+mn-ea"/>
              <a:cs typeface="+mn-cs"/>
            </a:endParaRP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55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7AA57-375E-462A-BEA0-611B5703D09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C05F78E-5A73-4359-87BC-F1403A3B2009}"/>
              </a:ext>
            </a:extLst>
          </p:cNvPr>
          <p:cNvSpPr>
            <a:spLocks noGrp="1"/>
          </p:cNvSpPr>
          <p:nvPr>
            <p:ph idx="1"/>
          </p:nvPr>
        </p:nvSpPr>
        <p:spPr>
          <a:xfrm>
            <a:off x="1566333" y="2455334"/>
            <a:ext cx="9059334" cy="2472267"/>
          </a:xfrm>
        </p:spPr>
        <p:txBody>
          <a:bodyPr/>
          <a:lstStyle/>
          <a:p>
            <a:pPr marL="0" indent="0" algn="just">
              <a:buNone/>
            </a:pPr>
            <a:r>
              <a:rPr lang="fr-FR" dirty="0"/>
              <a:t>L</a:t>
            </a:r>
            <a:r>
              <a:rPr lang="fr-FR" i="1" dirty="0"/>
              <a:t>es problèmes arithmétiques verbaux, ou à énoncés verbaux, racontent des histoires. Ils sont donnés avec des mots et font intervenir peu de symbolisme mathématique.</a:t>
            </a:r>
          </a:p>
          <a:p>
            <a:pPr marL="0" indent="0" algn="just">
              <a:buNone/>
            </a:pPr>
            <a:endParaRPr lang="fr-FR" i="1" dirty="0"/>
          </a:p>
          <a:p>
            <a:pPr marL="0" indent="0" algn="r">
              <a:buNone/>
            </a:pPr>
            <a:r>
              <a:rPr lang="fr-FR" sz="2000" dirty="0"/>
              <a:t>(Feyfant, cité par </a:t>
            </a:r>
            <a:r>
              <a:rPr lang="fr-FR" sz="2000" dirty="0" err="1"/>
              <a:t>Houdement</a:t>
            </a:r>
            <a:r>
              <a:rPr lang="fr-FR" sz="2000" dirty="0"/>
              <a:t>, 2017)</a:t>
            </a:r>
          </a:p>
        </p:txBody>
      </p:sp>
    </p:spTree>
    <p:extLst>
      <p:ext uri="{BB962C8B-B14F-4D97-AF65-F5344CB8AC3E}">
        <p14:creationId xmlns:p14="http://schemas.microsoft.com/office/powerpoint/2010/main" val="3864155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BFC0354E-AF6E-4B8C-8D0E-849D571BBE7E}"/>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Des problèmes à résoudre</a:t>
            </a:r>
            <a:br>
              <a:rPr lang="fr-FR" altLang="fr-FR"/>
            </a:br>
            <a:r>
              <a:rPr lang="fr-FR" altLang="fr-FR" sz="2359" i="1"/>
              <a:t>un premier exemple</a:t>
            </a:r>
          </a:p>
        </p:txBody>
      </p:sp>
      <p:sp>
        <p:nvSpPr>
          <p:cNvPr id="8194" name="Rectangle 2">
            <a:extLst>
              <a:ext uri="{FF2B5EF4-FFF2-40B4-BE49-F238E27FC236}">
                <a16:creationId xmlns:a16="http://schemas.microsoft.com/office/drawing/2014/main" id="{DC77D33F-E451-461E-B600-E7BBFAFC49B6}"/>
              </a:ext>
            </a:extLst>
          </p:cNvPr>
          <p:cNvSpPr>
            <a:spLocks noGrp="1" noChangeArrowheads="1"/>
          </p:cNvSpPr>
          <p:nvPr>
            <p:ph type="body" idx="1"/>
          </p:nvPr>
        </p:nvSpPr>
        <p:spPr>
          <a:xfrm>
            <a:off x="1397479" y="1637453"/>
            <a:ext cx="10075653" cy="4526395"/>
          </a:xfrm>
          <a:ln/>
        </p:spPr>
        <p:txBody>
          <a:bodyPr>
            <a:normAutofit/>
          </a:bodyPr>
          <a:lstStyle/>
          <a:p>
            <a:pPr marL="0" indent="0">
              <a:spcAft>
                <a:spcPts val="3754"/>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400" dirty="0"/>
              <a:t>Pour chacune des situations suivantes, il s'agit de déterminer la quantité de tulipes dans </a:t>
            </a:r>
            <a:r>
              <a:rPr lang="fr-FR" altLang="fr-FR" sz="2400" b="1" u="sng" dirty="0"/>
              <a:t>UN</a:t>
            </a:r>
            <a:r>
              <a:rPr lang="fr-FR" altLang="fr-FR" sz="2400" dirty="0"/>
              <a:t> massif :</a:t>
            </a:r>
          </a:p>
          <a:p>
            <a:pPr marL="783458" lvl="1" indent="-293797">
              <a:spcAft>
                <a:spcPts val="204"/>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un massif de fleurs formé de 60 tulipes rouges et de 15 tulipes jaunes ;</a:t>
            </a:r>
          </a:p>
          <a:p>
            <a:pPr marL="1958645" lvl="4" indent="-195864">
              <a:lnSpc>
                <a:spcPct val="98000"/>
              </a:lnSpc>
              <a:spcAft>
                <a:spcPts val="851"/>
              </a:spcAft>
              <a:buSzPct val="4500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b="1" dirty="0">
                <a:solidFill>
                  <a:srgbClr val="006699"/>
                </a:solidFill>
                <a:latin typeface="Cambria" panose="02040503050406030204" pitchFamily="18" charset="0"/>
              </a:rPr>
              <a:t>60 + 15 = 75</a:t>
            </a:r>
          </a:p>
          <a:p>
            <a:pPr marL="783458" lvl="1" indent="-293797">
              <a:spcAft>
                <a:spcPts val="204"/>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un massif de 60 rangées, toutes de 15 tulipes ;</a:t>
            </a:r>
          </a:p>
          <a:p>
            <a:pPr marL="1958645" lvl="4" indent="-195864">
              <a:lnSpc>
                <a:spcPct val="98000"/>
              </a:lnSpc>
              <a:buSzPct val="4500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b="1" dirty="0">
                <a:solidFill>
                  <a:srgbClr val="006699"/>
                </a:solidFill>
                <a:latin typeface="Cambria" panose="02040503050406030204" pitchFamily="18" charset="0"/>
              </a:rPr>
              <a:t>60 </a:t>
            </a:r>
            <a:r>
              <a:rPr lang="fr-FR" altLang="fr-FR" sz="1633" b="1" dirty="0">
                <a:solidFill>
                  <a:srgbClr val="006699"/>
                </a:solidFill>
                <a:latin typeface="Symbol" panose="05050102010706020507" pitchFamily="18" charset="2"/>
              </a:rPr>
              <a:t></a:t>
            </a:r>
            <a:r>
              <a:rPr lang="fr-FR" altLang="fr-FR" sz="1633" b="1" dirty="0">
                <a:solidFill>
                  <a:srgbClr val="006699"/>
                </a:solidFill>
                <a:latin typeface="Cambria" panose="02040503050406030204" pitchFamily="18" charset="0"/>
              </a:rPr>
              <a:t> 15 = 900</a:t>
            </a:r>
          </a:p>
          <a:p>
            <a:pPr marL="783458" lvl="1" indent="-293797">
              <a:spcAft>
                <a:spcPts val="204"/>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un massif de 60 fleurs, composé de tulipes et de 15 jonquilles</a:t>
            </a:r>
          </a:p>
          <a:p>
            <a:pPr marL="1958645" lvl="4" indent="-195864">
              <a:lnSpc>
                <a:spcPct val="98000"/>
              </a:lnSpc>
              <a:buSzPct val="4500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b="1" dirty="0">
                <a:solidFill>
                  <a:srgbClr val="006699"/>
                </a:solidFill>
                <a:latin typeface="Cambria" panose="02040503050406030204" pitchFamily="18" charset="0"/>
              </a:rPr>
              <a:t>60 –  15 = 45</a:t>
            </a:r>
          </a:p>
          <a:p>
            <a:pPr marL="783458" lvl="1" indent="-293797">
              <a:spcAft>
                <a:spcPts val="204"/>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60 tulipes disposées en 15 massifs, tous identiques</a:t>
            </a:r>
          </a:p>
          <a:p>
            <a:pPr marL="1958645" lvl="4" indent="-195864">
              <a:lnSpc>
                <a:spcPct val="98000"/>
              </a:lnSpc>
              <a:buSzPct val="4500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b="1" dirty="0">
                <a:solidFill>
                  <a:srgbClr val="006699"/>
                </a:solidFill>
                <a:latin typeface="Cambria" panose="02040503050406030204" pitchFamily="18" charset="0"/>
              </a:rPr>
              <a:t>60 : 15 = 4</a:t>
            </a:r>
          </a:p>
        </p:txBody>
      </p:sp>
      <p:sp>
        <p:nvSpPr>
          <p:cNvPr id="8195" name="Text Box 3">
            <a:extLst>
              <a:ext uri="{FF2B5EF4-FFF2-40B4-BE49-F238E27FC236}">
                <a16:creationId xmlns:a16="http://schemas.microsoft.com/office/drawing/2014/main" id="{E1088257-791B-48AF-9FBA-98C7EF3FDA42}"/>
              </a:ext>
            </a:extLst>
          </p:cNvPr>
          <p:cNvSpPr txBox="1">
            <a:spLocks noChangeArrowheads="1"/>
          </p:cNvSpPr>
          <p:nvPr/>
        </p:nvSpPr>
        <p:spPr bwMode="auto">
          <a:xfrm>
            <a:off x="6506658" y="5809570"/>
            <a:ext cx="5095255" cy="708554"/>
          </a:xfrm>
          <a:prstGeom prst="rect">
            <a:avLst/>
          </a:prstGeom>
          <a:noFill/>
          <a:ln w="9000" cap="flat">
            <a:solidFill>
              <a:srgbClr val="004586"/>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565" tIns="48399" rIns="85565" bIns="44742"/>
          <a:lstStyle>
            <a:lvl1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9pPr>
          </a:lstStyle>
          <a:p>
            <a:pPr marL="197305" indent="-195864"/>
            <a:r>
              <a:rPr lang="fr-FR" altLang="fr-FR" sz="1452">
                <a:solidFill>
                  <a:srgbClr val="004586"/>
                </a:solidFill>
              </a:rPr>
              <a:t>→ un problème n'est pas nécessairement un problème pour tout le monde ; cela dépend des connaissances disponibles.</a:t>
            </a:r>
          </a:p>
        </p:txBody>
      </p:sp>
      <p:sp>
        <p:nvSpPr>
          <p:cNvPr id="8196" name="Text Box 4">
            <a:extLst>
              <a:ext uri="{FF2B5EF4-FFF2-40B4-BE49-F238E27FC236}">
                <a16:creationId xmlns:a16="http://schemas.microsoft.com/office/drawing/2014/main" id="{40B13D7D-CD98-4101-9F0E-8CA201BC0F55}"/>
              </a:ext>
            </a:extLst>
          </p:cNvPr>
          <p:cNvSpPr txBox="1">
            <a:spLocks noChangeArrowheads="1"/>
          </p:cNvSpPr>
          <p:nvPr/>
        </p:nvSpPr>
        <p:spPr bwMode="auto">
          <a:xfrm>
            <a:off x="590087" y="5867896"/>
            <a:ext cx="2196230" cy="591903"/>
          </a:xfrm>
          <a:prstGeom prst="rect">
            <a:avLst/>
          </a:prstGeom>
          <a:solidFill>
            <a:srgbClr val="CFE7F5"/>
          </a:solidFill>
          <a:ln w="25560" cap="flat">
            <a:solidFill>
              <a:srgbClr val="000080"/>
            </a:solidFill>
            <a:prstDash val="sysDashDot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077" tIns="56369" rIns="93077" bIns="52254" anchor="ctr"/>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633" b="1" dirty="0"/>
              <a:t>  Problèmes basiques</a:t>
            </a:r>
          </a:p>
        </p:txBody>
      </p:sp>
    </p:spTree>
    <p:extLst>
      <p:ext uri="{BB962C8B-B14F-4D97-AF65-F5344CB8AC3E}">
        <p14:creationId xmlns:p14="http://schemas.microsoft.com/office/powerpoint/2010/main" val="51361045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8194">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8194">
                                            <p:txEl>
                                              <p:pRg st="3" end="3"/>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8194">
                                            <p:txEl>
                                              <p:pRg st="5" end="5"/>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819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additive="repl">
                                        <p:cTn id="24"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additive="repl">
                                        <p:cTn id="28" dur="1" fill="hold">
                                          <p:stCondLst>
                                            <p:cond delay="0"/>
                                          </p:stCondLst>
                                        </p:cTn>
                                        <p:tgtEl>
                                          <p:spTgt spid="819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9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additive="repl">
                                        <p:cTn id="36"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B31DAEC0-D59A-4CE8-AE0C-A1E44542C071}"/>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Des problèmes à résoudre</a:t>
            </a:r>
            <a:br>
              <a:rPr lang="fr-FR" altLang="fr-FR"/>
            </a:br>
            <a:r>
              <a:rPr lang="fr-FR" altLang="fr-FR" sz="2359" i="1"/>
              <a:t>un deuxième exemple</a:t>
            </a:r>
          </a:p>
        </p:txBody>
      </p:sp>
      <p:sp>
        <p:nvSpPr>
          <p:cNvPr id="9218" name="Rectangle 2">
            <a:extLst>
              <a:ext uri="{FF2B5EF4-FFF2-40B4-BE49-F238E27FC236}">
                <a16:creationId xmlns:a16="http://schemas.microsoft.com/office/drawing/2014/main" id="{DC49B7BD-DE17-4B6C-997A-D3F20C2AE730}"/>
              </a:ext>
            </a:extLst>
          </p:cNvPr>
          <p:cNvSpPr>
            <a:spLocks noGrp="1" noChangeArrowheads="1"/>
          </p:cNvSpPr>
          <p:nvPr>
            <p:ph type="body" idx="1"/>
          </p:nvPr>
        </p:nvSpPr>
        <p:spPr>
          <a:xfrm>
            <a:off x="2502823" y="1604329"/>
            <a:ext cx="7576636" cy="1139160"/>
          </a:xfrm>
          <a:ln/>
        </p:spPr>
        <p:txBody>
          <a:bodyPr vert="horz" lIns="91440" tIns="5029" rIns="91440" bIns="45720" rtlCol="0">
            <a:normAutofit/>
          </a:bodyPr>
          <a:lstStyle/>
          <a:p>
            <a:pPr marL="0" indent="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Lst>
            </a:pPr>
            <a:r>
              <a:rPr lang="fr-FR" altLang="fr-FR" sz="1996" dirty="0"/>
              <a:t>Laurent achète une trousse à 7 euros et un classeur. Il paie 15 euros. Laurence achète un classeur et une équerre. Elle paie 3 euros de moins que Laurent. Combien coûte l'équerre ?</a:t>
            </a:r>
          </a:p>
        </p:txBody>
      </p:sp>
      <p:sp>
        <p:nvSpPr>
          <p:cNvPr id="9219" name="Text Box 3">
            <a:extLst>
              <a:ext uri="{FF2B5EF4-FFF2-40B4-BE49-F238E27FC236}">
                <a16:creationId xmlns:a16="http://schemas.microsoft.com/office/drawing/2014/main" id="{0FE8B792-E8B6-44F8-895F-70FEB06DAF72}"/>
              </a:ext>
            </a:extLst>
          </p:cNvPr>
          <p:cNvSpPr txBox="1">
            <a:spLocks noChangeArrowheads="1"/>
          </p:cNvSpPr>
          <p:nvPr/>
        </p:nvSpPr>
        <p:spPr bwMode="auto">
          <a:xfrm>
            <a:off x="2960791" y="2760771"/>
            <a:ext cx="1568325" cy="102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 pos="1447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9pPr>
          </a:lstStyle>
          <a:p>
            <a:pPr>
              <a:spcAft>
                <a:spcPts val="851"/>
              </a:spcAft>
            </a:pPr>
            <a:r>
              <a:rPr lang="fr-FR" altLang="fr-FR" sz="1633" b="1">
                <a:solidFill>
                  <a:srgbClr val="006699"/>
                </a:solidFill>
              </a:rPr>
              <a:t>15 – 7 = 8</a:t>
            </a:r>
          </a:p>
          <a:p>
            <a:pPr>
              <a:spcAft>
                <a:spcPts val="851"/>
              </a:spcAft>
            </a:pPr>
            <a:r>
              <a:rPr lang="fr-FR" altLang="fr-FR" sz="1633" b="1">
                <a:solidFill>
                  <a:srgbClr val="006699"/>
                </a:solidFill>
              </a:rPr>
              <a:t>15 – 3 = 12</a:t>
            </a:r>
          </a:p>
          <a:p>
            <a:r>
              <a:rPr lang="fr-FR" altLang="fr-FR" sz="1633" b="1">
                <a:solidFill>
                  <a:srgbClr val="006699"/>
                </a:solidFill>
              </a:rPr>
              <a:t>12 – 8 = 4</a:t>
            </a:r>
          </a:p>
        </p:txBody>
      </p:sp>
      <p:sp>
        <p:nvSpPr>
          <p:cNvPr id="9220" name="Text Box 4">
            <a:extLst>
              <a:ext uri="{FF2B5EF4-FFF2-40B4-BE49-F238E27FC236}">
                <a16:creationId xmlns:a16="http://schemas.microsoft.com/office/drawing/2014/main" id="{F15752FC-E967-4F9D-AADC-2629B3A94FD7}"/>
              </a:ext>
            </a:extLst>
          </p:cNvPr>
          <p:cNvSpPr txBox="1">
            <a:spLocks noChangeArrowheads="1"/>
          </p:cNvSpPr>
          <p:nvPr/>
        </p:nvSpPr>
        <p:spPr bwMode="auto">
          <a:xfrm>
            <a:off x="1980049" y="3984900"/>
            <a:ext cx="5616590" cy="12990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marL="568325" indent="-215900">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666666"/>
                </a:solidFill>
                <a:latin typeface="Cambria" panose="02040503050406030204" pitchFamily="18" charset="0"/>
                <a:ea typeface="Microsoft YaHei" panose="020B0503020204020204" pitchFamily="34" charset="-122"/>
              </a:defRPr>
            </a:lvl9pPr>
          </a:lstStyle>
          <a:p>
            <a:pPr>
              <a:spcAft>
                <a:spcPts val="783"/>
              </a:spcAft>
            </a:pPr>
            <a:r>
              <a:rPr lang="fr-FR" altLang="fr-FR" sz="1633" b="1" i="1" u="sng"/>
              <a:t>Décomposition en sous-problèmes </a:t>
            </a:r>
            <a:r>
              <a:rPr lang="fr-FR" altLang="fr-FR" sz="1633"/>
              <a:t>calculables et basiques :</a:t>
            </a:r>
          </a:p>
          <a:p>
            <a:pPr>
              <a:buSzPct val="45000"/>
              <a:buFont typeface="Wingdings" panose="05000000000000000000" pitchFamily="2" charset="2"/>
              <a:buChar char=""/>
            </a:pPr>
            <a:r>
              <a:rPr lang="fr-FR" altLang="fr-FR" sz="1633"/>
              <a:t>Calculer le prix d'un classeur ;</a:t>
            </a:r>
          </a:p>
          <a:p>
            <a:pPr>
              <a:buSzPct val="45000"/>
              <a:buFont typeface="Wingdings" panose="05000000000000000000" pitchFamily="2" charset="2"/>
              <a:buChar char=""/>
            </a:pPr>
            <a:r>
              <a:rPr lang="fr-FR" altLang="fr-FR" sz="1633"/>
              <a:t>Calculer la somme que paie Laurence ;</a:t>
            </a:r>
          </a:p>
          <a:p>
            <a:pPr>
              <a:buSzPct val="45000"/>
              <a:buFont typeface="Wingdings" panose="05000000000000000000" pitchFamily="2" charset="2"/>
              <a:buChar char=""/>
            </a:pPr>
            <a:r>
              <a:rPr lang="fr-FR" altLang="fr-FR" sz="1633"/>
              <a:t>Calculer le prix d'une équerre.</a:t>
            </a:r>
          </a:p>
        </p:txBody>
      </p:sp>
      <p:sp>
        <p:nvSpPr>
          <p:cNvPr id="9221" name="Text Box 5">
            <a:extLst>
              <a:ext uri="{FF2B5EF4-FFF2-40B4-BE49-F238E27FC236}">
                <a16:creationId xmlns:a16="http://schemas.microsoft.com/office/drawing/2014/main" id="{2BCD96D1-6B40-4991-AEDE-CBA47CB5CF2A}"/>
              </a:ext>
            </a:extLst>
          </p:cNvPr>
          <p:cNvSpPr txBox="1">
            <a:spLocks noChangeArrowheads="1"/>
          </p:cNvSpPr>
          <p:nvPr/>
        </p:nvSpPr>
        <p:spPr bwMode="auto">
          <a:xfrm>
            <a:off x="7533272" y="4506234"/>
            <a:ext cx="2285519" cy="447887"/>
          </a:xfrm>
          <a:prstGeom prst="rect">
            <a:avLst/>
          </a:prstGeom>
          <a:solidFill>
            <a:srgbClr val="CFE7F5"/>
          </a:solidFill>
          <a:ln w="25560" cap="flat">
            <a:solidFill>
              <a:srgbClr val="000080"/>
            </a:solidFill>
            <a:prstDash val="sysDashDot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077" tIns="55683" rIns="93077" bIns="52254" anchor="ctr"/>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361" b="1"/>
              <a:t>Problème complexe</a:t>
            </a:r>
          </a:p>
        </p:txBody>
      </p:sp>
      <p:sp>
        <p:nvSpPr>
          <p:cNvPr id="9222" name="Text Box 6">
            <a:extLst>
              <a:ext uri="{FF2B5EF4-FFF2-40B4-BE49-F238E27FC236}">
                <a16:creationId xmlns:a16="http://schemas.microsoft.com/office/drawing/2014/main" id="{73537596-9216-4BE0-90F3-5888E9FE4E2C}"/>
              </a:ext>
            </a:extLst>
          </p:cNvPr>
          <p:cNvSpPr txBox="1">
            <a:spLocks noChangeArrowheads="1"/>
          </p:cNvSpPr>
          <p:nvPr/>
        </p:nvSpPr>
        <p:spPr bwMode="auto">
          <a:xfrm>
            <a:off x="3809041" y="5551784"/>
            <a:ext cx="4899394" cy="914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marL="947738" indent="-21590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633"/>
              <a:t>Deux compétences supplémentaires :</a:t>
            </a:r>
          </a:p>
          <a:p>
            <a:pPr>
              <a:buSzPct val="45000"/>
              <a:buFont typeface="Wingdings" panose="05000000000000000000" pitchFamily="2" charset="2"/>
              <a:buChar char=""/>
            </a:pPr>
            <a:r>
              <a:rPr lang="fr-FR" altLang="fr-FR" sz="1633" b="1" i="1"/>
              <a:t>Connecter</a:t>
            </a:r>
            <a:r>
              <a:rPr lang="fr-FR" altLang="fr-FR" sz="1633"/>
              <a:t> les données entre elles</a:t>
            </a:r>
          </a:p>
          <a:p>
            <a:pPr>
              <a:buSzPct val="45000"/>
              <a:buFont typeface="Wingdings" panose="05000000000000000000" pitchFamily="2" charset="2"/>
              <a:buChar char=""/>
            </a:pPr>
            <a:r>
              <a:rPr lang="fr-FR" altLang="fr-FR" sz="1633" b="1" i="1"/>
              <a:t>Qualifier</a:t>
            </a:r>
            <a:r>
              <a:rPr lang="fr-FR" altLang="fr-FR" sz="1633"/>
              <a:t> les résultats intermédiaires</a:t>
            </a:r>
          </a:p>
        </p:txBody>
      </p:sp>
      <p:sp>
        <p:nvSpPr>
          <p:cNvPr id="9223" name="Text Box 7">
            <a:extLst>
              <a:ext uri="{FF2B5EF4-FFF2-40B4-BE49-F238E27FC236}">
                <a16:creationId xmlns:a16="http://schemas.microsoft.com/office/drawing/2014/main" id="{C02ABB88-AA5B-4D1C-990C-C03C3C0CC3B3}"/>
              </a:ext>
            </a:extLst>
          </p:cNvPr>
          <p:cNvSpPr txBox="1">
            <a:spLocks noChangeArrowheads="1"/>
          </p:cNvSpPr>
          <p:nvPr/>
        </p:nvSpPr>
        <p:spPr bwMode="auto">
          <a:xfrm>
            <a:off x="5704280" y="2760771"/>
            <a:ext cx="5343165" cy="127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1pPr>
            <a:lvl2pPr>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2pPr>
            <a:lvl3pPr>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3pPr>
            <a:lvl4pPr>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4pPr>
            <a:lvl5pPr>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2498725" algn="l"/>
                <a:tab pos="2895600" algn="l"/>
                <a:tab pos="3619500" algn="l"/>
                <a:tab pos="4343400" algn="l"/>
              </a:tabLst>
              <a:defRPr>
                <a:solidFill>
                  <a:srgbClr val="666666"/>
                </a:solidFill>
                <a:latin typeface="Cambria" panose="02040503050406030204" pitchFamily="18" charset="0"/>
                <a:ea typeface="Microsoft YaHei" panose="020B0503020204020204" pitchFamily="34" charset="-122"/>
              </a:defRPr>
            </a:lvl9pPr>
          </a:lstStyle>
          <a:p>
            <a:pPr>
              <a:spcAft>
                <a:spcPts val="851"/>
              </a:spcAft>
            </a:pPr>
            <a:r>
              <a:rPr lang="fr-FR" altLang="fr-FR" sz="1633" b="1" dirty="0">
                <a:solidFill>
                  <a:srgbClr val="006699"/>
                </a:solidFill>
              </a:rPr>
              <a:t>15 € – 7 € = 8 € 	← prix d'un classeur</a:t>
            </a:r>
          </a:p>
          <a:p>
            <a:pPr>
              <a:spcAft>
                <a:spcPts val="851"/>
              </a:spcAft>
            </a:pPr>
            <a:r>
              <a:rPr lang="fr-FR" altLang="fr-FR" sz="1633" b="1" dirty="0">
                <a:solidFill>
                  <a:srgbClr val="006699"/>
                </a:solidFill>
              </a:rPr>
              <a:t>15 €– 3 € = 12 €	 ← dépense de Laurence</a:t>
            </a:r>
          </a:p>
          <a:p>
            <a:r>
              <a:rPr lang="fr-FR" altLang="fr-FR" sz="1633" b="1" dirty="0">
                <a:solidFill>
                  <a:srgbClr val="006699"/>
                </a:solidFill>
              </a:rPr>
              <a:t>12 € – 8€  = 4€	 ← prix d’une équerre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922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additive="repl">
                                        <p:cTn id="46" dur="1" fill="hold">
                                          <p:stCondLst>
                                            <p:cond delay="0"/>
                                          </p:stCondLst>
                                        </p:cTn>
                                        <p:tgtEl>
                                          <p:spTgt spid="9222">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additive="repl">
                                        <p:cTn id="50" dur="1" fill="hold">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D8EEED3F-0462-4962-AD4E-0F0809D6A4D2}"/>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Des problèmes à résoudre</a:t>
            </a:r>
            <a:br>
              <a:rPr lang="fr-FR" altLang="fr-FR" dirty="0"/>
            </a:br>
            <a:r>
              <a:rPr lang="fr-FR" altLang="fr-FR" sz="2359" i="1" dirty="0"/>
              <a:t>un troisième exemple</a:t>
            </a:r>
          </a:p>
        </p:txBody>
      </p:sp>
      <p:sp>
        <p:nvSpPr>
          <p:cNvPr id="10242" name="Rectangle 2">
            <a:extLst>
              <a:ext uri="{FF2B5EF4-FFF2-40B4-BE49-F238E27FC236}">
                <a16:creationId xmlns:a16="http://schemas.microsoft.com/office/drawing/2014/main" id="{87543518-8AD8-4A39-AA2C-D3BB8D667E53}"/>
              </a:ext>
            </a:extLst>
          </p:cNvPr>
          <p:cNvSpPr>
            <a:spLocks noGrp="1" noChangeArrowheads="1"/>
          </p:cNvSpPr>
          <p:nvPr>
            <p:ph type="body" idx="1"/>
          </p:nvPr>
        </p:nvSpPr>
        <p:spPr>
          <a:xfrm>
            <a:off x="1980049" y="1604329"/>
            <a:ext cx="8360077" cy="2082459"/>
          </a:xfrm>
          <a:ln/>
        </p:spPr>
        <p:txBody>
          <a:bodyPr vert="horz" lIns="91440" tIns="5029" rIns="91440" bIns="45720" rtlCol="0">
            <a:normAutofit/>
          </a:bodyPr>
          <a:lstStyle/>
          <a:p>
            <a:pPr marL="0" indent="0" algn="just">
              <a:spcAft>
                <a:spcPts val="3754"/>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996" dirty="0"/>
              <a:t>Charles a récolté 108 kg de châtaignes. Il les met dans trois paniers différents, un petit, un moyen et un grand. Les châtaignes du panier moyen pèsent le double de celles du petit panier ; et les châtaignes du grand panier pèsent le double de celles du panier moyen. Il reste quelques kilogrammes de châtaignes hors des paniers, exactement la moitié de la masse des châtaignes du grand panier. Quelle masse de châtaignes Charles a-t-il mis dans chaque panier ? Et quelle masse lui reste-t-il hors des paniers ?</a:t>
            </a:r>
          </a:p>
        </p:txBody>
      </p:sp>
      <p:sp>
        <p:nvSpPr>
          <p:cNvPr id="10243" name="Text Box 3">
            <a:extLst>
              <a:ext uri="{FF2B5EF4-FFF2-40B4-BE49-F238E27FC236}">
                <a16:creationId xmlns:a16="http://schemas.microsoft.com/office/drawing/2014/main" id="{32DB0D28-0323-4BFD-908A-7F166B498EC0}"/>
              </a:ext>
            </a:extLst>
          </p:cNvPr>
          <p:cNvSpPr txBox="1">
            <a:spLocks noChangeArrowheads="1"/>
          </p:cNvSpPr>
          <p:nvPr/>
        </p:nvSpPr>
        <p:spPr bwMode="auto">
          <a:xfrm>
            <a:off x="4985644" y="5962227"/>
            <a:ext cx="5095255" cy="584701"/>
          </a:xfrm>
          <a:prstGeom prst="rect">
            <a:avLst/>
          </a:prstGeom>
          <a:noFill/>
          <a:ln w="9000" cap="flat">
            <a:solidFill>
              <a:srgbClr val="004586"/>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565" tIns="48399" rIns="85565" bIns="44742"/>
          <a:lstStyle>
            <a:lvl1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666666"/>
                </a:solidFill>
                <a:latin typeface="Cambria" panose="02040503050406030204" pitchFamily="18" charset="0"/>
                <a:ea typeface="Microsoft YaHei" panose="020B0503020204020204" pitchFamily="34" charset="-122"/>
              </a:defRPr>
            </a:lvl9pPr>
          </a:lstStyle>
          <a:p>
            <a:pPr marL="197305" indent="-195864"/>
            <a:r>
              <a:rPr lang="fr-FR" altLang="fr-FR" sz="1452">
                <a:solidFill>
                  <a:srgbClr val="004586"/>
                </a:solidFill>
              </a:rPr>
              <a:t>→ un problème peut ne pas disposer de techniques disponibles pour être résolu ????????</a:t>
            </a:r>
          </a:p>
        </p:txBody>
      </p:sp>
      <p:cxnSp>
        <p:nvCxnSpPr>
          <p:cNvPr id="10244" name="AutoShape 4">
            <a:extLst>
              <a:ext uri="{FF2B5EF4-FFF2-40B4-BE49-F238E27FC236}">
                <a16:creationId xmlns:a16="http://schemas.microsoft.com/office/drawing/2014/main" id="{B3E9C99B-7379-4DDF-A76B-68AF313A2CF2}"/>
              </a:ext>
            </a:extLst>
          </p:cNvPr>
          <p:cNvCxnSpPr>
            <a:cxnSpLocks noChangeShapeType="1"/>
          </p:cNvCxnSpPr>
          <p:nvPr/>
        </p:nvCxnSpPr>
        <p:spPr bwMode="auto">
          <a:xfrm>
            <a:off x="3908411" y="4049705"/>
            <a:ext cx="640868" cy="1441"/>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0245" name="Group 5">
            <a:extLst>
              <a:ext uri="{FF2B5EF4-FFF2-40B4-BE49-F238E27FC236}">
                <a16:creationId xmlns:a16="http://schemas.microsoft.com/office/drawing/2014/main" id="{8A7ABFC0-C9EE-4E95-9BD8-8B10D02FE02E}"/>
              </a:ext>
            </a:extLst>
          </p:cNvPr>
          <p:cNvGrpSpPr>
            <a:grpSpLocks/>
          </p:cNvGrpSpPr>
          <p:nvPr/>
        </p:nvGrpSpPr>
        <p:grpSpPr bwMode="auto">
          <a:xfrm>
            <a:off x="3908411" y="4376620"/>
            <a:ext cx="1281735" cy="0"/>
            <a:chOff x="1656" y="3039"/>
            <a:chExt cx="890" cy="0"/>
          </a:xfrm>
        </p:grpSpPr>
        <p:cxnSp>
          <p:nvCxnSpPr>
            <p:cNvPr id="10246" name="AutoShape 6">
              <a:extLst>
                <a:ext uri="{FF2B5EF4-FFF2-40B4-BE49-F238E27FC236}">
                  <a16:creationId xmlns:a16="http://schemas.microsoft.com/office/drawing/2014/main" id="{DD0D81BB-BE9D-4D71-9AB6-4A1794C6118C}"/>
                </a:ext>
              </a:extLst>
            </p:cNvPr>
            <p:cNvCxnSpPr>
              <a:cxnSpLocks noChangeShapeType="1"/>
            </p:cNvCxnSpPr>
            <p:nvPr/>
          </p:nvCxnSpPr>
          <p:spPr bwMode="auto">
            <a:xfrm>
              <a:off x="1656" y="3039"/>
              <a:ext cx="444"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47" name="AutoShape 7">
              <a:extLst>
                <a:ext uri="{FF2B5EF4-FFF2-40B4-BE49-F238E27FC236}">
                  <a16:creationId xmlns:a16="http://schemas.microsoft.com/office/drawing/2014/main" id="{B1A89AA8-069E-419B-BE6C-D9EDD317E5EC}"/>
                </a:ext>
              </a:extLst>
            </p:cNvPr>
            <p:cNvCxnSpPr>
              <a:cxnSpLocks noChangeShapeType="1"/>
            </p:cNvCxnSpPr>
            <p:nvPr/>
          </p:nvCxnSpPr>
          <p:spPr bwMode="auto">
            <a:xfrm>
              <a:off x="2102" y="3039"/>
              <a:ext cx="444"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10248" name="Group 8">
            <a:extLst>
              <a:ext uri="{FF2B5EF4-FFF2-40B4-BE49-F238E27FC236}">
                <a16:creationId xmlns:a16="http://schemas.microsoft.com/office/drawing/2014/main" id="{4CF8E0CF-11B5-4A31-8EAD-EE496EE43D33}"/>
              </a:ext>
            </a:extLst>
          </p:cNvPr>
          <p:cNvGrpSpPr>
            <a:grpSpLocks/>
          </p:cNvGrpSpPr>
          <p:nvPr/>
        </p:nvGrpSpPr>
        <p:grpSpPr bwMode="auto">
          <a:xfrm>
            <a:off x="3908411" y="4703534"/>
            <a:ext cx="2566349" cy="63367"/>
            <a:chOff x="1656" y="3266"/>
            <a:chExt cx="1782" cy="44"/>
          </a:xfrm>
        </p:grpSpPr>
        <p:grpSp>
          <p:nvGrpSpPr>
            <p:cNvPr id="10249" name="Group 9">
              <a:extLst>
                <a:ext uri="{FF2B5EF4-FFF2-40B4-BE49-F238E27FC236}">
                  <a16:creationId xmlns:a16="http://schemas.microsoft.com/office/drawing/2014/main" id="{F43D547C-3B0D-4E0F-BB33-01527A55C861}"/>
                </a:ext>
              </a:extLst>
            </p:cNvPr>
            <p:cNvGrpSpPr>
              <a:grpSpLocks/>
            </p:cNvGrpSpPr>
            <p:nvPr/>
          </p:nvGrpSpPr>
          <p:grpSpPr bwMode="auto">
            <a:xfrm>
              <a:off x="1656" y="3293"/>
              <a:ext cx="1782" cy="0"/>
              <a:chOff x="1656" y="3293"/>
              <a:chExt cx="1782" cy="0"/>
            </a:xfrm>
          </p:grpSpPr>
          <p:cxnSp>
            <p:nvCxnSpPr>
              <p:cNvPr id="10250" name="AutoShape 10">
                <a:extLst>
                  <a:ext uri="{FF2B5EF4-FFF2-40B4-BE49-F238E27FC236}">
                    <a16:creationId xmlns:a16="http://schemas.microsoft.com/office/drawing/2014/main" id="{094AA925-866E-4C15-B708-5CBDC7199A71}"/>
                  </a:ext>
                </a:extLst>
              </p:cNvPr>
              <p:cNvCxnSpPr>
                <a:cxnSpLocks noChangeShapeType="1"/>
              </p:cNvCxnSpPr>
              <p:nvPr/>
            </p:nvCxnSpPr>
            <p:spPr bwMode="auto">
              <a:xfrm>
                <a:off x="1656" y="3293"/>
                <a:ext cx="891"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51" name="AutoShape 11">
                <a:extLst>
                  <a:ext uri="{FF2B5EF4-FFF2-40B4-BE49-F238E27FC236}">
                    <a16:creationId xmlns:a16="http://schemas.microsoft.com/office/drawing/2014/main" id="{EB7EE591-4D91-426A-A60E-59950191C80C}"/>
                  </a:ext>
                </a:extLst>
              </p:cNvPr>
              <p:cNvCxnSpPr>
                <a:cxnSpLocks noChangeShapeType="1"/>
              </p:cNvCxnSpPr>
              <p:nvPr/>
            </p:nvCxnSpPr>
            <p:spPr bwMode="auto">
              <a:xfrm>
                <a:off x="2547" y="3294"/>
                <a:ext cx="891"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252" name="Freeform 12">
              <a:extLst>
                <a:ext uri="{FF2B5EF4-FFF2-40B4-BE49-F238E27FC236}">
                  <a16:creationId xmlns:a16="http://schemas.microsoft.com/office/drawing/2014/main" id="{4D760853-121A-4249-A6F7-E6AB79E2A5D1}"/>
                </a:ext>
              </a:extLst>
            </p:cNvPr>
            <p:cNvSpPr>
              <a:spLocks noChangeArrowheads="1"/>
            </p:cNvSpPr>
            <p:nvPr/>
          </p:nvSpPr>
          <p:spPr bwMode="auto">
            <a:xfrm>
              <a:off x="2077" y="3266"/>
              <a:ext cx="44" cy="44"/>
            </a:xfrm>
            <a:custGeom>
              <a:avLst/>
              <a:gdLst>
                <a:gd name="G0" fmla="+- 52096 0 0"/>
                <a:gd name="G1" fmla="+- 26048 0 0"/>
                <a:gd name="G2" fmla="+- 10800 0 0"/>
                <a:gd name="G3" fmla="+- 21600 0 0"/>
                <a:gd name="G4" fmla="+- 10800 0 0"/>
                <a:gd name="G5" fmla="+- 21600 0 0"/>
                <a:gd name="G6" fmla="+- G5 0 G4"/>
                <a:gd name="G7" fmla="*/ G6 1 2"/>
                <a:gd name="G8" fmla="+- G4 G7 0"/>
                <a:gd name="G9" fmla="+- G3 0 G2"/>
                <a:gd name="G10" fmla="*/ G9 1 2"/>
                <a:gd name="G11" fmla="+- G2 G10 0"/>
                <a:gd name="G12" fmla="*/ 1 48365 11520"/>
                <a:gd name="G13" fmla="+- 13024 G1 0"/>
                <a:gd name="G14" fmla="*/ G13 G12 1"/>
                <a:gd name="G15" fmla="*/ G14 1 G0"/>
                <a:gd name="G16" fmla="*/ 1 0 51712"/>
                <a:gd name="G17" fmla="+- G16 0 G15"/>
                <a:gd name="G18" fmla="sin 1 G17"/>
                <a:gd name="G19" fmla="*/ 1 0 51712"/>
                <a:gd name="G20" fmla="+- G19 0 G18"/>
                <a:gd name="G21" fmla="*/ G20 G10 1"/>
                <a:gd name="G22" fmla="cos 1 G17"/>
                <a:gd name="G23" fmla="*/ 1 0 51712"/>
                <a:gd name="G24" fmla="+- G23 0 G22"/>
                <a:gd name="G25" fmla="*/ G24 G7 1"/>
                <a:gd name="G26" fmla="+- G11 0 G21"/>
                <a:gd name="G27" fmla="+- G11 G21 0"/>
                <a:gd name="G28" fmla="+- G8 0 G25"/>
                <a:gd name="G29" fmla="+- G8 G25 0"/>
                <a:gd name="G30" fmla="+- 15536 0 0"/>
                <a:gd name="G31" fmla="?: G30 38656 54192"/>
                <a:gd name="G32" fmla="+- 11344 0 G31"/>
                <a:gd name="G33" fmla="?: G32 11344 G31"/>
                <a:gd name="G34" fmla="+- G0 G33 0"/>
                <a:gd name="G35" fmla="+- G0 G1 0"/>
                <a:gd name="G36" fmla="*/ G35 G12 1"/>
                <a:gd name="G37" fmla="*/ G36 1 G0"/>
                <a:gd name="G38" fmla="*/ 1 0 51712"/>
                <a:gd name="G39" fmla="+- G38 0 G37"/>
                <a:gd name="G40" fmla="cos 1 G39"/>
                <a:gd name="G41" fmla="*/ 1 0 51712"/>
                <a:gd name="G42" fmla="+- G41 0 G40"/>
                <a:gd name="G43" fmla="*/ G42 G10 1"/>
                <a:gd name="G44" fmla="sin 1 G39"/>
                <a:gd name="G45" fmla="*/ 1 0 51712"/>
                <a:gd name="G46" fmla="+- G45 0 G44"/>
                <a:gd name="G47" fmla="*/ G46 G7 1"/>
                <a:gd name="G48" fmla="*/ G43 G43 1"/>
                <a:gd name="G49" fmla="*/ G47 G47 1"/>
                <a:gd name="G50" fmla="+- G48 G49 0"/>
                <a:gd name="G51" fmla="sqrt G50"/>
                <a:gd name="G52" fmla="*/ G10 G7 1"/>
                <a:gd name="G53" fmla="*/ G52 1 G51"/>
                <a:gd name="G54" fmla="*/ G46 G53 1"/>
                <a:gd name="G55" fmla="+- G2 0 G54"/>
                <a:gd name="G56" fmla="*/ G42 G53 1"/>
                <a:gd name="G57" fmla="+- G8 0 G56"/>
                <a:gd name="G58" fmla="+- G55 0 G10"/>
                <a:gd name="G59" fmla="+- G57 0 G7"/>
                <a:gd name="G60" fmla="+- G55 G10 0"/>
                <a:gd name="G61" fmla="+- G57 G7 0"/>
                <a:gd name="G62" fmla="+- G34 G1 0"/>
                <a:gd name="G63" fmla="*/ G62 G12 1"/>
                <a:gd name="G64" fmla="*/ G63 1 G0"/>
                <a:gd name="G65" fmla="*/ 1 0 51712"/>
                <a:gd name="G66" fmla="+- G65 0 G64"/>
                <a:gd name="G67" fmla="cos 1 G66"/>
                <a:gd name="G68" fmla="*/ 1 0 51712"/>
                <a:gd name="G69" fmla="+- G68 0 G67"/>
                <a:gd name="G70" fmla="*/ G69 G10 1"/>
                <a:gd name="G71" fmla="sin 1 G66"/>
                <a:gd name="G72" fmla="*/ 1 0 51712"/>
                <a:gd name="G73" fmla="+- G72 0 G71"/>
                <a:gd name="G74" fmla="*/ G73 G7 1"/>
                <a:gd name="G75" fmla="*/ G70 G70 1"/>
                <a:gd name="G76" fmla="*/ G74 G74 1"/>
                <a:gd name="G77" fmla="+- G75 G76 0"/>
                <a:gd name="G78" fmla="sqrt G77"/>
                <a:gd name="G79" fmla="*/ G10 G7 1"/>
                <a:gd name="G80" fmla="*/ G79 1 G78"/>
                <a:gd name="G81" fmla="*/ G73 G80 1"/>
                <a:gd name="G82" fmla="+- G55 G81 0"/>
                <a:gd name="G83" fmla="*/ G69 G80 1"/>
                <a:gd name="G84" fmla="+- G57 G83 0"/>
                <a:gd name="G85" fmla="?: G33 G2 G58"/>
                <a:gd name="G86" fmla="?: G33 G8 G59"/>
                <a:gd name="G87" fmla="?: G33 G2 G60"/>
                <a:gd name="G88" fmla="?: G33 G8 G61"/>
                <a:gd name="G89" fmla="?: G33 G58 G82"/>
                <a:gd name="G90" fmla="?: G33 G59 G84"/>
                <a:gd name="G91" fmla="?: G33 G60 G82"/>
                <a:gd name="G92" fmla="?: G33 G61 G84"/>
                <a:gd name="T0" fmla="*/ 10800 w 21600"/>
                <a:gd name="T1" fmla="*/ 16200 h 21600"/>
                <a:gd name="T2" fmla="*/ 10800 w 21600"/>
                <a:gd name="T3" fmla="*/ 16200 h 21600"/>
                <a:gd name="T4" fmla="*/ 10800 w 21600"/>
                <a:gd name="T5" fmla="*/ 16200 h 21600"/>
                <a:gd name="T6" fmla="*/ 10800 w 21600"/>
                <a:gd name="T7" fmla="*/ 16200 h 21600"/>
                <a:gd name="T8" fmla="*/ 10800 w 21600"/>
                <a:gd name="T9" fmla="*/ 16200 h 21600"/>
                <a:gd name="T10" fmla="*/ 10800 w 21600"/>
                <a:gd name="T11" fmla="*/ 16200 h 21600"/>
                <a:gd name="T12" fmla="*/ 10800 w 21600"/>
                <a:gd name="T13" fmla="*/ 16200 h 21600"/>
                <a:gd name="T14" fmla="*/ 5400 w 21600"/>
                <a:gd name="T15" fmla="*/ 21600 h 21600"/>
                <a:gd name="T16" fmla="*/ 0 w 21600"/>
                <a:gd name="T17" fmla="*/ 16200 h 21600"/>
                <a:gd name="T18" fmla="*/ 5400 w 21600"/>
                <a:gd name="T19" fmla="*/ 10800 h 21600"/>
                <a:gd name="T20" fmla="*/ 10800 w 21600"/>
                <a:gd name="T21" fmla="*/ 16199 h 21600"/>
                <a:gd name="T22" fmla="*/ G26 w 21600"/>
                <a:gd name="T23" fmla="*/ G28 h 21600"/>
                <a:gd name="T24" fmla="*/ G27 w 21600"/>
                <a:gd name="T25" fmla="*/ G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0800" y="16200"/>
                  </a:moveTo>
                  <a:lnTo>
                    <a:pt x="10800" y="16200"/>
                  </a:lnTo>
                  <a:cubicBezTo>
                    <a:pt x="10800" y="16200"/>
                    <a:pt x="10800" y="16200"/>
                    <a:pt x="10800" y="16200"/>
                  </a:cubicBezTo>
                  <a:cubicBezTo>
                    <a:pt x="10800" y="16200"/>
                    <a:pt x="10800" y="16200"/>
                    <a:pt x="10800" y="16200"/>
                  </a:cubicBezTo>
                  <a:cubicBezTo>
                    <a:pt x="10800" y="16200"/>
                    <a:pt x="10800" y="16200"/>
                    <a:pt x="10800" y="16200"/>
                  </a:cubicBezTo>
                  <a:cubicBezTo>
                    <a:pt x="10800" y="16200"/>
                    <a:pt x="10800" y="16200"/>
                    <a:pt x="10800" y="16200"/>
                  </a:cubicBezTo>
                  <a:cubicBezTo>
                    <a:pt x="10800" y="19182"/>
                    <a:pt x="8382" y="21600"/>
                    <a:pt x="5400" y="21600"/>
                  </a:cubicBezTo>
                  <a:cubicBezTo>
                    <a:pt x="2417" y="21600"/>
                    <a:pt x="0" y="19182"/>
                    <a:pt x="0" y="16200"/>
                  </a:cubicBezTo>
                  <a:cubicBezTo>
                    <a:pt x="0" y="13217"/>
                    <a:pt x="2417" y="10800"/>
                    <a:pt x="5400" y="10800"/>
                  </a:cubicBezTo>
                  <a:cubicBezTo>
                    <a:pt x="8382" y="10800"/>
                    <a:pt x="10800" y="13217"/>
                    <a:pt x="10800" y="16199"/>
                  </a:cubicBezTo>
                  <a:close/>
                </a:path>
              </a:pathLst>
            </a:custGeom>
            <a:solidFill>
              <a:srgbClr val="00796B"/>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10253" name="Freeform 13">
              <a:extLst>
                <a:ext uri="{FF2B5EF4-FFF2-40B4-BE49-F238E27FC236}">
                  <a16:creationId xmlns:a16="http://schemas.microsoft.com/office/drawing/2014/main" id="{BD62B6DA-D54B-4EDD-904C-6344BFAEAF97}"/>
                </a:ext>
              </a:extLst>
            </p:cNvPr>
            <p:cNvSpPr>
              <a:spLocks noChangeArrowheads="1"/>
            </p:cNvSpPr>
            <p:nvPr/>
          </p:nvSpPr>
          <p:spPr bwMode="auto">
            <a:xfrm>
              <a:off x="2968" y="3266"/>
              <a:ext cx="44" cy="44"/>
            </a:xfrm>
            <a:custGeom>
              <a:avLst/>
              <a:gdLst>
                <a:gd name="G0" fmla="+- 52096 0 0"/>
                <a:gd name="G1" fmla="+- 26048 0 0"/>
                <a:gd name="G2" fmla="+- 10800 0 0"/>
                <a:gd name="G3" fmla="+- 21600 0 0"/>
                <a:gd name="G4" fmla="+- 10800 0 0"/>
                <a:gd name="G5" fmla="+- 21600 0 0"/>
                <a:gd name="G6" fmla="+- G5 0 G4"/>
                <a:gd name="G7" fmla="*/ G6 1 2"/>
                <a:gd name="G8" fmla="+- G4 G7 0"/>
                <a:gd name="G9" fmla="+- G3 0 G2"/>
                <a:gd name="G10" fmla="*/ G9 1 2"/>
                <a:gd name="G11" fmla="+- G2 G10 0"/>
                <a:gd name="G12" fmla="*/ 1 48365 11520"/>
                <a:gd name="G13" fmla="+- 13024 G1 0"/>
                <a:gd name="G14" fmla="*/ G13 G12 1"/>
                <a:gd name="G15" fmla="*/ G14 1 G0"/>
                <a:gd name="G16" fmla="*/ 1 0 51712"/>
                <a:gd name="G17" fmla="+- G16 0 G15"/>
                <a:gd name="G18" fmla="sin 1 G17"/>
                <a:gd name="G19" fmla="*/ 1 0 51712"/>
                <a:gd name="G20" fmla="+- G19 0 G18"/>
                <a:gd name="G21" fmla="*/ G20 G10 1"/>
                <a:gd name="G22" fmla="cos 1 G17"/>
                <a:gd name="G23" fmla="*/ 1 0 51712"/>
                <a:gd name="G24" fmla="+- G23 0 G22"/>
                <a:gd name="G25" fmla="*/ G24 G7 1"/>
                <a:gd name="G26" fmla="+- G11 0 G21"/>
                <a:gd name="G27" fmla="+- G11 G21 0"/>
                <a:gd name="G28" fmla="+- G8 0 G25"/>
                <a:gd name="G29" fmla="+- G8 G25 0"/>
                <a:gd name="G30" fmla="+- 15536 0 0"/>
                <a:gd name="G31" fmla="?: G30 38656 54192"/>
                <a:gd name="G32" fmla="+- 11344 0 G31"/>
                <a:gd name="G33" fmla="?: G32 11344 G31"/>
                <a:gd name="G34" fmla="+- G0 G33 0"/>
                <a:gd name="G35" fmla="+- G0 G1 0"/>
                <a:gd name="G36" fmla="*/ G35 G12 1"/>
                <a:gd name="G37" fmla="*/ G36 1 G0"/>
                <a:gd name="G38" fmla="*/ 1 0 51712"/>
                <a:gd name="G39" fmla="+- G38 0 G37"/>
                <a:gd name="G40" fmla="cos 1 G39"/>
                <a:gd name="G41" fmla="*/ 1 0 51712"/>
                <a:gd name="G42" fmla="+- G41 0 G40"/>
                <a:gd name="G43" fmla="*/ G42 G10 1"/>
                <a:gd name="G44" fmla="sin 1 G39"/>
                <a:gd name="G45" fmla="*/ 1 0 51712"/>
                <a:gd name="G46" fmla="+- G45 0 G44"/>
                <a:gd name="G47" fmla="*/ G46 G7 1"/>
                <a:gd name="G48" fmla="*/ G43 G43 1"/>
                <a:gd name="G49" fmla="*/ G47 G47 1"/>
                <a:gd name="G50" fmla="+- G48 G49 0"/>
                <a:gd name="G51" fmla="sqrt G50"/>
                <a:gd name="G52" fmla="*/ G10 G7 1"/>
                <a:gd name="G53" fmla="*/ G52 1 G51"/>
                <a:gd name="G54" fmla="*/ G46 G53 1"/>
                <a:gd name="G55" fmla="+- G2 0 G54"/>
                <a:gd name="G56" fmla="*/ G42 G53 1"/>
                <a:gd name="G57" fmla="+- G8 0 G56"/>
                <a:gd name="G58" fmla="+- G55 0 G10"/>
                <a:gd name="G59" fmla="+- G57 0 G7"/>
                <a:gd name="G60" fmla="+- G55 G10 0"/>
                <a:gd name="G61" fmla="+- G57 G7 0"/>
                <a:gd name="G62" fmla="+- G34 G1 0"/>
                <a:gd name="G63" fmla="*/ G62 G12 1"/>
                <a:gd name="G64" fmla="*/ G63 1 G0"/>
                <a:gd name="G65" fmla="*/ 1 0 51712"/>
                <a:gd name="G66" fmla="+- G65 0 G64"/>
                <a:gd name="G67" fmla="cos 1 G66"/>
                <a:gd name="G68" fmla="*/ 1 0 51712"/>
                <a:gd name="G69" fmla="+- G68 0 G67"/>
                <a:gd name="G70" fmla="*/ G69 G10 1"/>
                <a:gd name="G71" fmla="sin 1 G66"/>
                <a:gd name="G72" fmla="*/ 1 0 51712"/>
                <a:gd name="G73" fmla="+- G72 0 G71"/>
                <a:gd name="G74" fmla="*/ G73 G7 1"/>
                <a:gd name="G75" fmla="*/ G70 G70 1"/>
                <a:gd name="G76" fmla="*/ G74 G74 1"/>
                <a:gd name="G77" fmla="+- G75 G76 0"/>
                <a:gd name="G78" fmla="sqrt G77"/>
                <a:gd name="G79" fmla="*/ G10 G7 1"/>
                <a:gd name="G80" fmla="*/ G79 1 G78"/>
                <a:gd name="G81" fmla="*/ G73 G80 1"/>
                <a:gd name="G82" fmla="+- G55 G81 0"/>
                <a:gd name="G83" fmla="*/ G69 G80 1"/>
                <a:gd name="G84" fmla="+- G57 G83 0"/>
                <a:gd name="G85" fmla="?: G33 G2 G58"/>
                <a:gd name="G86" fmla="?: G33 G8 G59"/>
                <a:gd name="G87" fmla="?: G33 G2 G60"/>
                <a:gd name="G88" fmla="?: G33 G8 G61"/>
                <a:gd name="G89" fmla="?: G33 G58 G82"/>
                <a:gd name="G90" fmla="?: G33 G59 G84"/>
                <a:gd name="G91" fmla="?: G33 G60 G82"/>
                <a:gd name="G92" fmla="?: G33 G61 G84"/>
                <a:gd name="T0" fmla="*/ 10800 w 21600"/>
                <a:gd name="T1" fmla="*/ 16200 h 21600"/>
                <a:gd name="T2" fmla="*/ 10800 w 21600"/>
                <a:gd name="T3" fmla="*/ 16200 h 21600"/>
                <a:gd name="T4" fmla="*/ 10800 w 21600"/>
                <a:gd name="T5" fmla="*/ 16200 h 21600"/>
                <a:gd name="T6" fmla="*/ 10800 w 21600"/>
                <a:gd name="T7" fmla="*/ 16200 h 21600"/>
                <a:gd name="T8" fmla="*/ 10800 w 21600"/>
                <a:gd name="T9" fmla="*/ 16200 h 21600"/>
                <a:gd name="T10" fmla="*/ 10800 w 21600"/>
                <a:gd name="T11" fmla="*/ 16200 h 21600"/>
                <a:gd name="T12" fmla="*/ 10800 w 21600"/>
                <a:gd name="T13" fmla="*/ 16200 h 21600"/>
                <a:gd name="T14" fmla="*/ 5400 w 21600"/>
                <a:gd name="T15" fmla="*/ 21600 h 21600"/>
                <a:gd name="T16" fmla="*/ 0 w 21600"/>
                <a:gd name="T17" fmla="*/ 16200 h 21600"/>
                <a:gd name="T18" fmla="*/ 5400 w 21600"/>
                <a:gd name="T19" fmla="*/ 10800 h 21600"/>
                <a:gd name="T20" fmla="*/ 10800 w 21600"/>
                <a:gd name="T21" fmla="*/ 16199 h 21600"/>
                <a:gd name="T22" fmla="*/ G26 w 21600"/>
                <a:gd name="T23" fmla="*/ G28 h 21600"/>
                <a:gd name="T24" fmla="*/ G27 w 21600"/>
                <a:gd name="T25" fmla="*/ G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0800" y="16200"/>
                  </a:moveTo>
                  <a:lnTo>
                    <a:pt x="10800" y="16200"/>
                  </a:lnTo>
                  <a:cubicBezTo>
                    <a:pt x="10800" y="16200"/>
                    <a:pt x="10800" y="16200"/>
                    <a:pt x="10800" y="16200"/>
                  </a:cubicBezTo>
                  <a:cubicBezTo>
                    <a:pt x="10800" y="16200"/>
                    <a:pt x="10800" y="16200"/>
                    <a:pt x="10800" y="16200"/>
                  </a:cubicBezTo>
                  <a:cubicBezTo>
                    <a:pt x="10800" y="16200"/>
                    <a:pt x="10800" y="16200"/>
                    <a:pt x="10800" y="16200"/>
                  </a:cubicBezTo>
                  <a:cubicBezTo>
                    <a:pt x="10800" y="16200"/>
                    <a:pt x="10800" y="16200"/>
                    <a:pt x="10800" y="16200"/>
                  </a:cubicBezTo>
                  <a:cubicBezTo>
                    <a:pt x="10800" y="19182"/>
                    <a:pt x="8382" y="21600"/>
                    <a:pt x="5400" y="21600"/>
                  </a:cubicBezTo>
                  <a:cubicBezTo>
                    <a:pt x="2417" y="21600"/>
                    <a:pt x="0" y="19182"/>
                    <a:pt x="0" y="16200"/>
                  </a:cubicBezTo>
                  <a:cubicBezTo>
                    <a:pt x="0" y="13217"/>
                    <a:pt x="2417" y="10800"/>
                    <a:pt x="5400" y="10800"/>
                  </a:cubicBezTo>
                  <a:cubicBezTo>
                    <a:pt x="8382" y="10800"/>
                    <a:pt x="10800" y="13217"/>
                    <a:pt x="10800" y="16199"/>
                  </a:cubicBezTo>
                  <a:close/>
                </a:path>
              </a:pathLst>
            </a:custGeom>
            <a:solidFill>
              <a:srgbClr val="00796B"/>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grpSp>
      <p:grpSp>
        <p:nvGrpSpPr>
          <p:cNvPr id="10254" name="Group 14">
            <a:extLst>
              <a:ext uri="{FF2B5EF4-FFF2-40B4-BE49-F238E27FC236}">
                <a16:creationId xmlns:a16="http://schemas.microsoft.com/office/drawing/2014/main" id="{A7EA5846-2726-4D2D-9154-77B11ADA8505}"/>
              </a:ext>
            </a:extLst>
          </p:cNvPr>
          <p:cNvGrpSpPr>
            <a:grpSpLocks/>
          </p:cNvGrpSpPr>
          <p:nvPr/>
        </p:nvGrpSpPr>
        <p:grpSpPr bwMode="auto">
          <a:xfrm>
            <a:off x="3908411" y="5095255"/>
            <a:ext cx="1281735" cy="0"/>
            <a:chOff x="1656" y="3538"/>
            <a:chExt cx="890" cy="0"/>
          </a:xfrm>
        </p:grpSpPr>
        <p:cxnSp>
          <p:nvCxnSpPr>
            <p:cNvPr id="10255" name="AutoShape 15">
              <a:extLst>
                <a:ext uri="{FF2B5EF4-FFF2-40B4-BE49-F238E27FC236}">
                  <a16:creationId xmlns:a16="http://schemas.microsoft.com/office/drawing/2014/main" id="{22F31971-69B4-41EB-8F8E-FB2FC274DD15}"/>
                </a:ext>
              </a:extLst>
            </p:cNvPr>
            <p:cNvCxnSpPr>
              <a:cxnSpLocks noChangeShapeType="1"/>
            </p:cNvCxnSpPr>
            <p:nvPr/>
          </p:nvCxnSpPr>
          <p:spPr bwMode="auto">
            <a:xfrm>
              <a:off x="1656" y="3538"/>
              <a:ext cx="444"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56" name="AutoShape 16">
              <a:extLst>
                <a:ext uri="{FF2B5EF4-FFF2-40B4-BE49-F238E27FC236}">
                  <a16:creationId xmlns:a16="http://schemas.microsoft.com/office/drawing/2014/main" id="{CAB7A6BD-52F0-428D-AF08-E9AD06E6402D}"/>
                </a:ext>
              </a:extLst>
            </p:cNvPr>
            <p:cNvCxnSpPr>
              <a:cxnSpLocks noChangeShapeType="1"/>
            </p:cNvCxnSpPr>
            <p:nvPr/>
          </p:nvCxnSpPr>
          <p:spPr bwMode="auto">
            <a:xfrm>
              <a:off x="2102" y="3538"/>
              <a:ext cx="444" cy="0"/>
            </a:xfrm>
            <a:prstGeom prst="straightConnector1">
              <a:avLst/>
            </a:prstGeom>
            <a:noFill/>
            <a:ln w="9360" cap="flat">
              <a:solidFill>
                <a:srgbClr val="0079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257" name="AutoShape 17">
            <a:extLst>
              <a:ext uri="{FF2B5EF4-FFF2-40B4-BE49-F238E27FC236}">
                <a16:creationId xmlns:a16="http://schemas.microsoft.com/office/drawing/2014/main" id="{62D721D9-0F13-4D88-9642-864C7C95C932}"/>
              </a:ext>
            </a:extLst>
          </p:cNvPr>
          <p:cNvSpPr>
            <a:spLocks noChangeArrowheads="1"/>
          </p:cNvSpPr>
          <p:nvPr/>
        </p:nvSpPr>
        <p:spPr bwMode="auto">
          <a:xfrm>
            <a:off x="1719381" y="4049706"/>
            <a:ext cx="1306218" cy="849689"/>
          </a:xfrm>
          <a:prstGeom prst="wedgeRoundRectCallout">
            <a:avLst>
              <a:gd name="adj1" fmla="val 136875"/>
              <a:gd name="adj2" fmla="val -44889"/>
              <a:gd name="adj3" fmla="val 16667"/>
            </a:avLst>
          </a:prstGeom>
          <a:solidFill>
            <a:srgbClr val="CFE7F5"/>
          </a:solidFill>
          <a:ln w="9525" cap="flat">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48988" tIns="44024" rIns="48988" bIns="40823" anchor="ctr"/>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270"/>
              <a:t>masse des châtaignes dans le petit panier</a:t>
            </a:r>
          </a:p>
        </p:txBody>
      </p:sp>
      <p:sp>
        <p:nvSpPr>
          <p:cNvPr id="10258" name="Text Box 18">
            <a:extLst>
              <a:ext uri="{FF2B5EF4-FFF2-40B4-BE49-F238E27FC236}">
                <a16:creationId xmlns:a16="http://schemas.microsoft.com/office/drawing/2014/main" id="{3573580E-3AA1-4ACE-83F0-B2C62E1A446E}"/>
              </a:ext>
            </a:extLst>
          </p:cNvPr>
          <p:cNvSpPr txBox="1">
            <a:spLocks noChangeArrowheads="1"/>
          </p:cNvSpPr>
          <p:nvPr/>
        </p:nvSpPr>
        <p:spPr bwMode="auto">
          <a:xfrm>
            <a:off x="7206357" y="3984900"/>
            <a:ext cx="2939349" cy="895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dirty="0"/>
              <a:t>9 fois la masse de châtaignes du petit panier pour 108 kg.</a:t>
            </a:r>
          </a:p>
          <a:p>
            <a:r>
              <a:rPr lang="fr-FR" altLang="fr-FR" sz="1361" dirty="0"/>
              <a:t>108 kg : 9 = 12 kg</a:t>
            </a:r>
          </a:p>
          <a:p>
            <a:r>
              <a:rPr lang="fr-FR" altLang="fr-FR" sz="1361" dirty="0"/>
              <a:t>...</a:t>
            </a:r>
          </a:p>
        </p:txBody>
      </p:sp>
      <p:sp>
        <p:nvSpPr>
          <p:cNvPr id="10259" name="Text Box 19">
            <a:extLst>
              <a:ext uri="{FF2B5EF4-FFF2-40B4-BE49-F238E27FC236}">
                <a16:creationId xmlns:a16="http://schemas.microsoft.com/office/drawing/2014/main" id="{A3DA40F8-11EA-417A-8923-2924A51324E4}"/>
              </a:ext>
            </a:extLst>
          </p:cNvPr>
          <p:cNvSpPr txBox="1">
            <a:spLocks noChangeArrowheads="1"/>
          </p:cNvSpPr>
          <p:nvPr/>
        </p:nvSpPr>
        <p:spPr bwMode="auto">
          <a:xfrm>
            <a:off x="2046296" y="6270419"/>
            <a:ext cx="2024853" cy="308192"/>
          </a:xfrm>
          <a:prstGeom prst="rect">
            <a:avLst/>
          </a:prstGeom>
          <a:solidFill>
            <a:srgbClr val="CFE7F5"/>
          </a:solidFill>
          <a:ln w="25560" cap="flat">
            <a:solidFill>
              <a:srgbClr val="000080"/>
            </a:solidFill>
            <a:prstDash val="sysDashDot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077" tIns="55683" rIns="93077" bIns="52254"/>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361" b="1"/>
              <a:t>Problème atypique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5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1024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024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1025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10258">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0"/>
                                          </p:stCondLst>
                                        </p:cTn>
                                        <p:tgtEl>
                                          <p:spTgt spid="10258">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fill="hold" nodeType="clickEffect">
                                  <p:stCondLst>
                                    <p:cond delay="0"/>
                                  </p:stCondLst>
                                  <p:childTnLst>
                                    <p:set>
                                      <p:cBhvr additive="repl">
                                        <p:cTn id="32" dur="1" fill="hold">
                                          <p:stCondLst>
                                            <p:cond delay="0"/>
                                          </p:stCondLst>
                                        </p:cTn>
                                        <p:tgtEl>
                                          <p:spTgt spid="10258">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1024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fill="hold" nodeType="clickEffect">
                                  <p:stCondLst>
                                    <p:cond delay="0"/>
                                  </p:stCondLst>
                                  <p:childTnLst>
                                    <p:set>
                                      <p:cBhvr additive="repl">
                                        <p:cTn id="40" dur="1" fill="hold">
                                          <p:stCondLst>
                                            <p:cond delay="0"/>
                                          </p:stCondLst>
                                        </p:cTn>
                                        <p:tgtEl>
                                          <p:spTgt spid="10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a:extLst>
              <a:ext uri="{FF2B5EF4-FFF2-40B4-BE49-F238E27FC236}">
                <a16:creationId xmlns:a16="http://schemas.microsoft.com/office/drawing/2014/main" id="{D966B1B7-AB93-4877-B074-536B7B0C1863}"/>
              </a:ext>
            </a:extLst>
          </p:cNvPr>
          <p:cNvSpPr>
            <a:spLocks noGrp="1" noChangeArrowheads="1"/>
          </p:cNvSpPr>
          <p:nvPr>
            <p:ph type="title"/>
          </p:nvPr>
        </p:nvSpPr>
        <p:spPr>
          <a:xfrm>
            <a:off x="838200" y="631825"/>
            <a:ext cx="10515600" cy="1325563"/>
          </a:xfrm>
        </p:spPr>
        <p:txBody>
          <a:bodyPr vert="horz" lIns="91440" tIns="6401" rIns="91440" bIns="45720" rtlCol="0">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Les différents types de problèmes arithmétiques</a:t>
            </a:r>
          </a:p>
        </p:txBody>
      </p:sp>
      <p:sp>
        <p:nvSpPr>
          <p:cNvPr id="11266" name="Rectangle 2">
            <a:extLst>
              <a:ext uri="{FF2B5EF4-FFF2-40B4-BE49-F238E27FC236}">
                <a16:creationId xmlns:a16="http://schemas.microsoft.com/office/drawing/2014/main" id="{BE78DE68-871D-4A32-AC13-6679109E3764}"/>
              </a:ext>
            </a:extLst>
          </p:cNvPr>
          <p:cNvSpPr>
            <a:spLocks noGrp="1" noChangeArrowheads="1"/>
          </p:cNvSpPr>
          <p:nvPr>
            <p:ph idx="1"/>
          </p:nvPr>
        </p:nvSpPr>
        <p:spPr>
          <a:xfrm>
            <a:off x="838200" y="2057400"/>
            <a:ext cx="10515600" cy="3871762"/>
          </a:xfrm>
        </p:spPr>
        <p:txBody>
          <a:bodyPr>
            <a:normAutofit/>
          </a:bodyPr>
          <a:lstStyle/>
          <a:p>
            <a:pPr marL="391729" indent="-293797">
              <a:buSzPct val="45000"/>
              <a:buFont typeface="Wingdings" panose="05000000000000000000" pitchFamily="2"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Les problèmes basiques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donnent du sens aux opérations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se résolvent par une opération élémentaire</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ne doivent plus être des problèmes à terme</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servent de « briques » pour les autres problèmes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pour les réussir, nécessité de se </a:t>
            </a:r>
            <a:r>
              <a:rPr lang="fr-FR" altLang="fr-FR" sz="1500" b="1" i="1" dirty="0"/>
              <a:t>représenter</a:t>
            </a:r>
            <a:r>
              <a:rPr lang="fr-FR" altLang="fr-FR" sz="1500" dirty="0"/>
              <a:t> le problème</a:t>
            </a:r>
          </a:p>
          <a:p>
            <a:pPr marL="391729" indent="-293797">
              <a:buSzPct val="45000"/>
              <a:buFont typeface="Wingdings" panose="05000000000000000000" pitchFamily="2"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Les problèmes complexes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ce sont des agrégats de problèmes élémentaires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pour les réussir, il faut savoir retrouver/</a:t>
            </a:r>
            <a:r>
              <a:rPr lang="fr-FR" altLang="fr-FR" sz="1500" b="1" dirty="0"/>
              <a:t>inventer</a:t>
            </a:r>
            <a:r>
              <a:rPr lang="fr-FR" altLang="fr-FR" sz="1500" dirty="0"/>
              <a:t> ces problèmes élémentaires (</a:t>
            </a:r>
            <a:r>
              <a:rPr lang="fr-FR" altLang="fr-FR" sz="1500" b="1" i="1" dirty="0"/>
              <a:t>connexion</a:t>
            </a:r>
            <a:r>
              <a:rPr lang="fr-FR" altLang="fr-FR" sz="1500" dirty="0"/>
              <a:t> et </a:t>
            </a:r>
            <a:r>
              <a:rPr lang="fr-FR" altLang="fr-FR" sz="1500" b="1" i="1" dirty="0"/>
              <a:t>qualification</a:t>
            </a:r>
            <a:r>
              <a:rPr lang="fr-FR" altLang="fr-FR" sz="1500" dirty="0"/>
              <a:t> des données)</a:t>
            </a:r>
          </a:p>
          <a:p>
            <a:pPr marL="391729" indent="-293797">
              <a:buSzPct val="45000"/>
              <a:buFont typeface="Wingdings" panose="05000000000000000000" pitchFamily="2"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Les problèmes atypiques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 n'existe pas de procédure savante visée pour les résoudre</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permettent/obligent à </a:t>
            </a:r>
            <a:r>
              <a:rPr lang="fr-FR" altLang="fr-FR" sz="1500" b="1" dirty="0"/>
              <a:t>l'invention</a:t>
            </a:r>
            <a:r>
              <a:rPr lang="fr-FR" altLang="fr-FR" sz="1500" dirty="0"/>
              <a:t> de procédures</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500" dirty="0"/>
              <a:t>ils montrent la possibilité d'essayer, de réajuster, de chercher sans savoir où l'on arrive, l'aventure, quoi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26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11266">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nodeType="clickEffect">
                                  <p:stCondLst>
                                    <p:cond delay="0"/>
                                  </p:stCondLst>
                                  <p:childTnLst>
                                    <p:set>
                                      <p:cBhvr additive="repl">
                                        <p:cTn id="50" dur="1" fill="hold">
                                          <p:stCondLst>
                                            <p:cond delay="0"/>
                                          </p:stCondLst>
                                        </p:cTn>
                                        <p:tgtEl>
                                          <p:spTgt spid="11266">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0"/>
                                          </p:stCondLst>
                                        </p:cTn>
                                        <p:tgtEl>
                                          <p:spTgt spid="1126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B56D0F1-8FD0-42D3-B6C7-B1CF7029D319}"/>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kern="1200" dirty="0">
                <a:solidFill>
                  <a:schemeClr val="tx1">
                    <a:lumMod val="85000"/>
                    <a:lumOff val="15000"/>
                  </a:schemeClr>
                </a:solidFill>
                <a:latin typeface="+mj-lt"/>
                <a:ea typeface="+mj-ea"/>
                <a:cs typeface="+mj-cs"/>
              </a:rPr>
              <a:t>Les </a:t>
            </a:r>
            <a:r>
              <a:rPr lang="en-US" sz="5400" kern="1200" dirty="0" err="1">
                <a:solidFill>
                  <a:schemeClr val="tx1">
                    <a:lumMod val="85000"/>
                    <a:lumOff val="15000"/>
                  </a:schemeClr>
                </a:solidFill>
                <a:latin typeface="+mj-lt"/>
                <a:ea typeface="+mj-ea"/>
                <a:cs typeface="+mj-cs"/>
              </a:rPr>
              <a:t>problèmes</a:t>
            </a:r>
            <a:r>
              <a:rPr lang="en-US" sz="5400" kern="1200" dirty="0">
                <a:solidFill>
                  <a:schemeClr val="tx1">
                    <a:lumMod val="85000"/>
                    <a:lumOff val="15000"/>
                  </a:schemeClr>
                </a:solidFill>
                <a:latin typeface="+mj-lt"/>
                <a:ea typeface="+mj-ea"/>
                <a:cs typeface="+mj-cs"/>
              </a:rPr>
              <a:t> </a:t>
            </a:r>
            <a:r>
              <a:rPr lang="en-US" sz="5400" kern="1200" dirty="0" err="1">
                <a:solidFill>
                  <a:schemeClr val="tx1">
                    <a:lumMod val="85000"/>
                    <a:lumOff val="15000"/>
                  </a:schemeClr>
                </a:solidFill>
                <a:latin typeface="+mj-lt"/>
                <a:ea typeface="+mj-ea"/>
                <a:cs typeface="+mj-cs"/>
              </a:rPr>
              <a:t>basiques</a:t>
            </a:r>
            <a:endParaRPr lang="en-US" sz="5400" kern="1200" dirty="0">
              <a:solidFill>
                <a:schemeClr val="tx1">
                  <a:lumMod val="85000"/>
                  <a:lumOff val="15000"/>
                </a:schemeClr>
              </a:solidFill>
              <a:latin typeface="+mj-lt"/>
              <a:ea typeface="+mj-ea"/>
              <a:cs typeface="+mj-cs"/>
            </a:endParaRPr>
          </a:p>
        </p:txBody>
      </p:sp>
      <p:sp>
        <p:nvSpPr>
          <p:cNvPr id="3" name="Espace réservé du texte 2">
            <a:extLst>
              <a:ext uri="{FF2B5EF4-FFF2-40B4-BE49-F238E27FC236}">
                <a16:creationId xmlns:a16="http://schemas.microsoft.com/office/drawing/2014/main" id="{56D4A720-C961-4E3F-88EF-6F55F2EF5E7E}"/>
              </a:ext>
            </a:extLst>
          </p:cNvPr>
          <p:cNvSpPr>
            <a:spLocks noGrp="1"/>
          </p:cNvSpPr>
          <p:nvPr>
            <p:ph type="body" idx="1"/>
          </p:nvPr>
        </p:nvSpPr>
        <p:spPr>
          <a:xfrm>
            <a:off x="1023257" y="965198"/>
            <a:ext cx="2841374" cy="4927602"/>
          </a:xfrm>
        </p:spPr>
        <p:txBody>
          <a:bodyPr vert="horz" lIns="91440" tIns="45720" rIns="91440" bIns="45720" rtlCol="0" anchor="ctr">
            <a:normAutofit/>
          </a:bodyPr>
          <a:lstStyle/>
          <a:p>
            <a:pPr algn="r"/>
            <a:r>
              <a:rPr lang="en-US" sz="2000" kern="1200" dirty="0" err="1">
                <a:solidFill>
                  <a:schemeClr val="accent1"/>
                </a:solidFill>
                <a:latin typeface="+mn-lt"/>
                <a:ea typeface="+mn-ea"/>
                <a:cs typeface="+mn-cs"/>
              </a:rPr>
              <a:t>Quels</a:t>
            </a:r>
            <a:r>
              <a:rPr lang="en-US" sz="2000" kern="1200" dirty="0">
                <a:solidFill>
                  <a:schemeClr val="accent1"/>
                </a:solidFill>
                <a:latin typeface="+mn-lt"/>
                <a:ea typeface="+mn-ea"/>
                <a:cs typeface="+mn-cs"/>
              </a:rPr>
              <a:t> </a:t>
            </a:r>
            <a:r>
              <a:rPr lang="en-US" sz="2000" kern="1200" dirty="0" err="1">
                <a:solidFill>
                  <a:schemeClr val="accent1"/>
                </a:solidFill>
                <a:latin typeface="+mn-lt"/>
                <a:ea typeface="+mn-ea"/>
                <a:cs typeface="+mn-cs"/>
              </a:rPr>
              <a:t>sont-ils</a:t>
            </a:r>
            <a:r>
              <a:rPr lang="en-US" sz="2000" kern="1200" dirty="0">
                <a:solidFill>
                  <a:schemeClr val="accent1"/>
                </a:solidFill>
                <a:latin typeface="+mn-lt"/>
                <a:ea typeface="+mn-ea"/>
                <a:cs typeface="+mn-cs"/>
              </a:rPr>
              <a:t> ?</a:t>
            </a:r>
          </a:p>
          <a:p>
            <a:pPr algn="r"/>
            <a:r>
              <a:rPr lang="en-US" sz="2000" dirty="0">
                <a:solidFill>
                  <a:schemeClr val="accent1"/>
                </a:solidFill>
              </a:rPr>
              <a:t>Comment les </a:t>
            </a:r>
            <a:r>
              <a:rPr lang="en-US" sz="2000" dirty="0" err="1">
                <a:solidFill>
                  <a:schemeClr val="accent1"/>
                </a:solidFill>
              </a:rPr>
              <a:t>enseigner</a:t>
            </a:r>
            <a:r>
              <a:rPr lang="en-US" sz="2000" dirty="0">
                <a:solidFill>
                  <a:schemeClr val="accent1"/>
                </a:solidFill>
              </a:rPr>
              <a:t> ?</a:t>
            </a:r>
            <a:r>
              <a:rPr lang="en-US" sz="2000" kern="1200" dirty="0">
                <a:solidFill>
                  <a:schemeClr val="accent1"/>
                </a:solidFill>
                <a:latin typeface="+mn-lt"/>
                <a:ea typeface="+mn-ea"/>
                <a:cs typeface="+mn-cs"/>
              </a:rPr>
              <a:t>		</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D03503B-E7F1-4C7A-B55C-09758FEFB4B0}"/>
              </a:ext>
            </a:extLst>
          </p:cNvPr>
          <p:cNvSpPr>
            <a:spLocks noGrp="1"/>
          </p:cNvSpPr>
          <p:nvPr>
            <p:ph type="title"/>
          </p:nvPr>
        </p:nvSpPr>
        <p:spPr>
          <a:xfrm>
            <a:off x="838200" y="631825"/>
            <a:ext cx="10515600" cy="1325563"/>
          </a:xfrm>
        </p:spPr>
        <p:txBody>
          <a:bodyPr>
            <a:normAutofit/>
          </a:bodyPr>
          <a:lstStyle/>
          <a:p>
            <a:r>
              <a:rPr lang="fr-FR" dirty="0"/>
              <a:t>En préambule</a:t>
            </a:r>
          </a:p>
        </p:txBody>
      </p:sp>
      <p:sp>
        <p:nvSpPr>
          <p:cNvPr id="3" name="Espace réservé du contenu 2">
            <a:extLst>
              <a:ext uri="{FF2B5EF4-FFF2-40B4-BE49-F238E27FC236}">
                <a16:creationId xmlns:a16="http://schemas.microsoft.com/office/drawing/2014/main" id="{783F55D4-3D20-48E1-AF6F-8BB45BF741FA}"/>
              </a:ext>
            </a:extLst>
          </p:cNvPr>
          <p:cNvSpPr>
            <a:spLocks noGrp="1"/>
          </p:cNvSpPr>
          <p:nvPr>
            <p:ph idx="1"/>
          </p:nvPr>
        </p:nvSpPr>
        <p:spPr>
          <a:xfrm>
            <a:off x="838200" y="2057400"/>
            <a:ext cx="10515600" cy="3871762"/>
          </a:xfrm>
        </p:spPr>
        <p:txBody>
          <a:bodyPr>
            <a:normAutofit/>
          </a:bodyPr>
          <a:lstStyle/>
          <a:p>
            <a:r>
              <a:rPr lang="fr-FR" dirty="0"/>
              <a:t>Les problèmes basiques sont tout sauf basiques en première rencontre</a:t>
            </a:r>
          </a:p>
          <a:p>
            <a:r>
              <a:rPr lang="fr-FR" dirty="0"/>
              <a:t>Ce sont d’abord des problèmes ouverts</a:t>
            </a:r>
          </a:p>
          <a:p>
            <a:pPr lvl="1"/>
            <a:r>
              <a:rPr lang="fr-FR" i="1" dirty="0"/>
              <a:t>Ex</a:t>
            </a:r>
            <a:r>
              <a:rPr lang="fr-FR" dirty="0"/>
              <a:t> : les problème multiplicatifs au </a:t>
            </a:r>
            <a:r>
              <a:rPr lang="fr-FR" dirty="0" err="1"/>
              <a:t>cp</a:t>
            </a:r>
            <a:endParaRPr lang="fr-FR" dirty="0"/>
          </a:p>
          <a:p>
            <a:r>
              <a:rPr lang="fr-FR" dirty="0"/>
              <a:t>La typologie de Vergnaud n’est qu’un –parmi d’autres- outil d’analyse des problèmes rencontrés</a:t>
            </a:r>
          </a:p>
          <a:p>
            <a:r>
              <a:rPr lang="fr-FR" dirty="0"/>
              <a:t>Cette typologie  n’est pas à enseigner aux élèves</a:t>
            </a:r>
          </a:p>
        </p:txBody>
      </p:sp>
    </p:spTree>
    <p:extLst>
      <p:ext uri="{BB962C8B-B14F-4D97-AF65-F5344CB8AC3E}">
        <p14:creationId xmlns:p14="http://schemas.microsoft.com/office/powerpoint/2010/main" val="377662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lowchart: Document 12">
            <a:extLst>
              <a:ext uri="{FF2B5EF4-FFF2-40B4-BE49-F238E27FC236}">
                <a16:creationId xmlns:a16="http://schemas.microsoft.com/office/drawing/2014/main" id="{D12DDE76-C203-4047-9998-63900085B5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542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D50B7CD-8B61-4B85-B2ED-6E67205ED951}"/>
              </a:ext>
            </a:extLst>
          </p:cNvPr>
          <p:cNvSpPr>
            <a:spLocks noGrp="1"/>
          </p:cNvSpPr>
          <p:nvPr>
            <p:ph type="title"/>
          </p:nvPr>
        </p:nvSpPr>
        <p:spPr>
          <a:xfrm>
            <a:off x="838200" y="171162"/>
            <a:ext cx="2840182" cy="2371148"/>
          </a:xfrm>
        </p:spPr>
        <p:txBody>
          <a:bodyPr>
            <a:normAutofit/>
          </a:bodyPr>
          <a:lstStyle/>
          <a:p>
            <a:r>
              <a:rPr lang="fr-FR" sz="3200">
                <a:solidFill>
                  <a:srgbClr val="FFFFFF"/>
                </a:solidFill>
              </a:rPr>
              <a:t>Le rapport Villani-Torrossian</a:t>
            </a:r>
          </a:p>
        </p:txBody>
      </p:sp>
      <p:pic>
        <p:nvPicPr>
          <p:cNvPr id="3" name="Image 2">
            <a:extLst>
              <a:ext uri="{FF2B5EF4-FFF2-40B4-BE49-F238E27FC236}">
                <a16:creationId xmlns:a16="http://schemas.microsoft.com/office/drawing/2014/main" id="{AF8E9135-D318-4A71-870D-EA6A93B3621C}"/>
              </a:ext>
            </a:extLst>
          </p:cNvPr>
          <p:cNvPicPr>
            <a:picLocks noChangeAspect="1"/>
          </p:cNvPicPr>
          <p:nvPr/>
        </p:nvPicPr>
        <p:blipFill>
          <a:blip r:embed="rId2"/>
          <a:stretch>
            <a:fillRect/>
          </a:stretch>
        </p:blipFill>
        <p:spPr>
          <a:xfrm>
            <a:off x="4207933" y="1840583"/>
            <a:ext cx="7347537" cy="3177809"/>
          </a:xfrm>
          <a:prstGeom prst="rect">
            <a:avLst/>
          </a:prstGeom>
        </p:spPr>
      </p:pic>
    </p:spTree>
    <p:extLst>
      <p:ext uri="{BB962C8B-B14F-4D97-AF65-F5344CB8AC3E}">
        <p14:creationId xmlns:p14="http://schemas.microsoft.com/office/powerpoint/2010/main" val="2874380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9293B22-62CC-4EAD-BFC3-D79A169B9C05}"/>
              </a:ext>
            </a:extLst>
          </p:cNvPr>
          <p:cNvSpPr>
            <a:spLocks noGrp="1"/>
          </p:cNvSpPr>
          <p:nvPr>
            <p:ph type="title"/>
          </p:nvPr>
        </p:nvSpPr>
        <p:spPr>
          <a:xfrm>
            <a:off x="1524000" y="1376362"/>
            <a:ext cx="9144000" cy="2603274"/>
          </a:xfrm>
        </p:spPr>
        <p:txBody>
          <a:bodyPr vert="horz" lIns="91440" tIns="45720" rIns="91440" bIns="45720" rtlCol="0" anchor="b">
            <a:normAutofit/>
          </a:bodyPr>
          <a:lstStyle/>
          <a:p>
            <a:pPr algn="ctr"/>
            <a:r>
              <a:rPr lang="en-US" sz="5400" kern="1200">
                <a:solidFill>
                  <a:schemeClr val="tx1"/>
                </a:solidFill>
                <a:latin typeface="+mj-lt"/>
                <a:ea typeface="+mj-ea"/>
                <a:cs typeface="+mj-cs"/>
              </a:rPr>
              <a:t>Inventer un énoncé de problème</a:t>
            </a:r>
          </a:p>
        </p:txBody>
      </p:sp>
      <p:sp>
        <p:nvSpPr>
          <p:cNvPr id="3" name="Espace réservé du texte 2">
            <a:extLst>
              <a:ext uri="{FF2B5EF4-FFF2-40B4-BE49-F238E27FC236}">
                <a16:creationId xmlns:a16="http://schemas.microsoft.com/office/drawing/2014/main" id="{8BA5FAA8-9127-45B6-97CA-63F4B6C14CA4}"/>
              </a:ext>
            </a:extLst>
          </p:cNvPr>
          <p:cNvSpPr>
            <a:spLocks noGrp="1"/>
          </p:cNvSpPr>
          <p:nvPr>
            <p:ph type="body" idx="1"/>
          </p:nvPr>
        </p:nvSpPr>
        <p:spPr>
          <a:xfrm>
            <a:off x="1524000" y="4118088"/>
            <a:ext cx="9144000" cy="1393711"/>
          </a:xfrm>
        </p:spPr>
        <p:txBody>
          <a:bodyPr vert="horz" lIns="91440" tIns="45720" rIns="91440" bIns="45720" rtlCol="0">
            <a:normAutofit/>
          </a:bodyPr>
          <a:lstStyle/>
          <a:p>
            <a:pPr algn="ctr"/>
            <a:r>
              <a:rPr lang="en-US" kern="1200" dirty="0">
                <a:solidFill>
                  <a:schemeClr val="tx1"/>
                </a:solidFill>
                <a:latin typeface="+mn-lt"/>
                <a:ea typeface="+mn-ea"/>
                <a:cs typeface="+mn-cs"/>
              </a:rPr>
              <a:t>Dans le champ </a:t>
            </a:r>
            <a:r>
              <a:rPr lang="en-US" kern="1200" dirty="0" err="1">
                <a:solidFill>
                  <a:schemeClr val="tx1"/>
                </a:solidFill>
                <a:latin typeface="+mn-lt"/>
                <a:ea typeface="+mn-ea"/>
                <a:cs typeface="+mn-cs"/>
              </a:rPr>
              <a:t>additif</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82402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31EFC6-85F4-4891-BEAD-6273BF44DA78}"/>
              </a:ext>
            </a:extLst>
          </p:cNvPr>
          <p:cNvSpPr>
            <a:spLocks noGrp="1"/>
          </p:cNvSpPr>
          <p:nvPr>
            <p:ph type="title"/>
          </p:nvPr>
        </p:nvSpPr>
        <p:spPr/>
        <p:txBody>
          <a:bodyPr/>
          <a:lstStyle/>
          <a:p>
            <a:r>
              <a:rPr lang="fr-FR" dirty="0"/>
              <a:t>Inventer un problème …</a:t>
            </a:r>
          </a:p>
        </p:txBody>
      </p:sp>
      <p:sp>
        <p:nvSpPr>
          <p:cNvPr id="4" name="Espace réservé du contenu 3">
            <a:extLst>
              <a:ext uri="{FF2B5EF4-FFF2-40B4-BE49-F238E27FC236}">
                <a16:creationId xmlns:a16="http://schemas.microsoft.com/office/drawing/2014/main" id="{E3B15BAC-37D7-40BD-916A-BF32FBAD622C}"/>
              </a:ext>
            </a:extLst>
          </p:cNvPr>
          <p:cNvSpPr>
            <a:spLocks noGrp="1"/>
          </p:cNvSpPr>
          <p:nvPr>
            <p:ph sz="half" idx="1"/>
          </p:nvPr>
        </p:nvSpPr>
        <p:spPr>
          <a:xfrm>
            <a:off x="838200" y="2530265"/>
            <a:ext cx="5181600" cy="1935492"/>
          </a:xfrm>
        </p:spPr>
        <p:txBody>
          <a:bodyPr/>
          <a:lstStyle/>
          <a:p>
            <a:pPr marL="0" indent="0">
              <a:buNone/>
            </a:pPr>
            <a:r>
              <a:rPr lang="fr-FR" dirty="0"/>
              <a:t>… dont la solution passe par l’unique calcul :</a:t>
            </a:r>
          </a:p>
          <a:p>
            <a:pPr marL="0" indent="0" algn="ctr">
              <a:buNone/>
            </a:pPr>
            <a:r>
              <a:rPr lang="fr-FR" dirty="0"/>
              <a:t> 3 + 5 = 8</a:t>
            </a:r>
          </a:p>
        </p:txBody>
      </p:sp>
      <p:sp>
        <p:nvSpPr>
          <p:cNvPr id="5" name="Espace réservé du contenu 4">
            <a:extLst>
              <a:ext uri="{FF2B5EF4-FFF2-40B4-BE49-F238E27FC236}">
                <a16:creationId xmlns:a16="http://schemas.microsoft.com/office/drawing/2014/main" id="{38ECBFD6-5325-44A8-89F5-B7A665C2A5D8}"/>
              </a:ext>
            </a:extLst>
          </p:cNvPr>
          <p:cNvSpPr>
            <a:spLocks noGrp="1"/>
          </p:cNvSpPr>
          <p:nvPr>
            <p:ph sz="half" idx="2"/>
          </p:nvPr>
        </p:nvSpPr>
        <p:spPr>
          <a:xfrm>
            <a:off x="6172200" y="2530265"/>
            <a:ext cx="5181600" cy="1797469"/>
          </a:xfrm>
        </p:spPr>
        <p:txBody>
          <a:bodyPr/>
          <a:lstStyle/>
          <a:p>
            <a:pPr marL="0" indent="0">
              <a:buNone/>
            </a:pPr>
            <a:r>
              <a:rPr lang="fr-FR" dirty="0"/>
              <a:t>… dont la solution passe par l’unique calcul :</a:t>
            </a:r>
          </a:p>
          <a:p>
            <a:pPr marL="0" indent="0" algn="ctr">
              <a:buNone/>
            </a:pPr>
            <a:r>
              <a:rPr lang="fr-FR" dirty="0"/>
              <a:t>8 – 5 = 3 </a:t>
            </a:r>
          </a:p>
        </p:txBody>
      </p:sp>
    </p:spTree>
    <p:extLst>
      <p:ext uri="{BB962C8B-B14F-4D97-AF65-F5344CB8AC3E}">
        <p14:creationId xmlns:p14="http://schemas.microsoft.com/office/powerpoint/2010/main" val="27229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997356-0894-4EB0-B484-8739CBC24935}"/>
              </a:ext>
            </a:extLst>
          </p:cNvPr>
          <p:cNvSpPr>
            <a:spLocks noGrp="1"/>
          </p:cNvSpPr>
          <p:nvPr>
            <p:ph type="title"/>
          </p:nvPr>
        </p:nvSpPr>
        <p:spPr/>
        <p:txBody>
          <a:bodyPr/>
          <a:lstStyle/>
          <a:p>
            <a:r>
              <a:rPr lang="fr-FR" dirty="0"/>
              <a:t>Inventer un problème …</a:t>
            </a:r>
          </a:p>
        </p:txBody>
      </p:sp>
      <p:sp>
        <p:nvSpPr>
          <p:cNvPr id="3" name="Espace réservé du contenu 2">
            <a:extLst>
              <a:ext uri="{FF2B5EF4-FFF2-40B4-BE49-F238E27FC236}">
                <a16:creationId xmlns:a16="http://schemas.microsoft.com/office/drawing/2014/main" id="{61E1B8E6-5269-4604-BEDE-BE498CBB00C5}"/>
              </a:ext>
            </a:extLst>
          </p:cNvPr>
          <p:cNvSpPr>
            <a:spLocks noGrp="1"/>
          </p:cNvSpPr>
          <p:nvPr>
            <p:ph sz="half" idx="1"/>
          </p:nvPr>
        </p:nvSpPr>
        <p:spPr>
          <a:xfrm>
            <a:off x="838200" y="2702701"/>
            <a:ext cx="4673082" cy="1603375"/>
          </a:xfrm>
        </p:spPr>
        <p:txBody>
          <a:bodyPr/>
          <a:lstStyle/>
          <a:p>
            <a:pPr marL="0" indent="0">
              <a:buNone/>
            </a:pPr>
            <a:r>
              <a:rPr lang="fr-FR" dirty="0"/>
              <a:t>… dont la solution est 3+5 = 8,</a:t>
            </a:r>
          </a:p>
          <a:p>
            <a:pPr marL="0" indent="0">
              <a:buNone/>
            </a:pPr>
            <a:r>
              <a:rPr lang="fr-FR" dirty="0"/>
              <a:t> mais dans lequel on perd quelque chose	</a:t>
            </a:r>
          </a:p>
        </p:txBody>
      </p:sp>
      <p:sp>
        <p:nvSpPr>
          <p:cNvPr id="4" name="Espace réservé du contenu 3">
            <a:extLst>
              <a:ext uri="{FF2B5EF4-FFF2-40B4-BE49-F238E27FC236}">
                <a16:creationId xmlns:a16="http://schemas.microsoft.com/office/drawing/2014/main" id="{8875A714-B279-406F-A975-7DAACD81FAF7}"/>
              </a:ext>
            </a:extLst>
          </p:cNvPr>
          <p:cNvSpPr>
            <a:spLocks noGrp="1"/>
          </p:cNvSpPr>
          <p:nvPr>
            <p:ph sz="half" idx="2"/>
          </p:nvPr>
        </p:nvSpPr>
        <p:spPr>
          <a:xfrm>
            <a:off x="6680718" y="2702701"/>
            <a:ext cx="4673082" cy="1831975"/>
          </a:xfrm>
        </p:spPr>
        <p:txBody>
          <a:bodyPr/>
          <a:lstStyle/>
          <a:p>
            <a:pPr marL="0" indent="0">
              <a:buNone/>
            </a:pPr>
            <a:r>
              <a:rPr lang="fr-FR" dirty="0"/>
              <a:t>… dont la solution est 8 – 5 = 3</a:t>
            </a:r>
          </a:p>
          <a:p>
            <a:pPr marL="0" indent="0">
              <a:buNone/>
            </a:pPr>
            <a:r>
              <a:rPr lang="fr-FR" dirty="0"/>
              <a:t> mais dans lequel on gagne quelque chose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0CF995FA-0911-4819-BADB-60AABF719F62}"/>
              </a:ext>
            </a:extLst>
          </p:cNvPr>
          <p:cNvSpPr>
            <a:spLocks noGrp="1" noChangeArrowheads="1"/>
          </p:cNvSpPr>
          <p:nvPr>
            <p:ph type="title"/>
          </p:nvPr>
        </p:nvSpPr>
        <p:spPr>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Conceptions spontanées des opérations</a:t>
            </a:r>
          </a:p>
        </p:txBody>
      </p:sp>
      <p:sp>
        <p:nvSpPr>
          <p:cNvPr id="2" name="Espace réservé du contenu 1">
            <a:extLst>
              <a:ext uri="{FF2B5EF4-FFF2-40B4-BE49-F238E27FC236}">
                <a16:creationId xmlns:a16="http://schemas.microsoft.com/office/drawing/2014/main" id="{24930426-B737-4894-AC80-9D3BE333BD59}"/>
              </a:ext>
            </a:extLst>
          </p:cNvPr>
          <p:cNvSpPr>
            <a:spLocks noGrp="1"/>
          </p:cNvSpPr>
          <p:nvPr>
            <p:ph idx="1"/>
          </p:nvPr>
        </p:nvSpPr>
        <p:spPr/>
        <p:txBody>
          <a:bodyPr/>
          <a:lstStyle/>
          <a:p>
            <a:r>
              <a:rPr lang="fr-FR" altLang="fr-FR" b="1" i="1" u="sng" dirty="0"/>
              <a:t>Conception naïve de l'addition</a:t>
            </a:r>
            <a:r>
              <a:rPr lang="fr-FR" altLang="fr-FR" dirty="0"/>
              <a:t> :  Ajouter quelque chose à quelque chose, ou assembler deux choses, et rechercher ce qu'il en résulte.</a:t>
            </a:r>
          </a:p>
          <a:p>
            <a:pPr marL="0" indent="0">
              <a:buNone/>
            </a:pPr>
            <a:r>
              <a:rPr lang="fr-FR" altLang="fr-FR" dirty="0"/>
              <a:t/>
            </a:r>
            <a:br>
              <a:rPr lang="fr-FR" altLang="fr-FR" dirty="0"/>
            </a:br>
            <a:r>
              <a:rPr lang="fr-FR" altLang="fr-FR" dirty="0"/>
              <a:t>En termes plus savants, il s'agit d'une </a:t>
            </a:r>
            <a:r>
              <a:rPr lang="fr-FR" altLang="fr-FR" b="1" dirty="0"/>
              <a:t>transformation positive avec recherche de l'état final </a:t>
            </a:r>
            <a:r>
              <a:rPr lang="fr-FR" altLang="fr-FR" dirty="0"/>
              <a:t>ou d'une </a:t>
            </a:r>
            <a:r>
              <a:rPr lang="fr-FR" altLang="fr-FR" b="1" dirty="0"/>
              <a:t>combinaison de deux états avec recherche du tout.</a:t>
            </a:r>
          </a:p>
          <a:p>
            <a:endParaRPr lang="fr-FR" altLang="fr-FR" b="1" i="1" u="sng" dirty="0"/>
          </a:p>
          <a:p>
            <a:r>
              <a:rPr lang="fr-FR" altLang="fr-FR" b="1" i="1" u="sng" dirty="0"/>
              <a:t>Conception naïve de la soustraction</a:t>
            </a:r>
            <a:r>
              <a:rPr lang="fr-FR" altLang="fr-FR" dirty="0"/>
              <a:t> :  Perdre quelque chose, et recherche de ce qu'il reste.</a:t>
            </a:r>
          </a:p>
          <a:p>
            <a:pPr marL="0" indent="0">
              <a:buNone/>
            </a:pPr>
            <a:r>
              <a:rPr lang="fr-FR" altLang="fr-FR" dirty="0"/>
              <a:t/>
            </a:r>
            <a:br>
              <a:rPr lang="fr-FR" altLang="fr-FR" dirty="0"/>
            </a:br>
            <a:r>
              <a:rPr lang="fr-FR" altLang="fr-FR" dirty="0"/>
              <a:t>En termes plus savants, il s'agit d'une </a:t>
            </a:r>
            <a:r>
              <a:rPr lang="fr-FR" altLang="fr-FR" b="1" dirty="0"/>
              <a:t>transformation négative avec recherche de l'état final</a:t>
            </a:r>
            <a:r>
              <a:rPr lang="fr-FR" altLang="fr-FR" dirty="0"/>
              <a:t>.</a:t>
            </a:r>
          </a:p>
          <a:p>
            <a:endParaRPr lang="fr-FR" dirty="0"/>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0508279-1F0F-4277-A3DA-DFBD78A8423F}"/>
              </a:ext>
            </a:extLst>
          </p:cNvPr>
          <p:cNvSpPr>
            <a:spLocks noGrp="1" noChangeArrowheads="1"/>
          </p:cNvSpPr>
          <p:nvPr>
            <p:ph idx="1"/>
          </p:nvPr>
        </p:nvSpPr>
        <p:spPr>
          <a:ln/>
        </p:spPr>
        <p:txBody>
          <a:bodyPr vert="horz" lIns="91440" tIns="4572" rIns="91440" bIns="45720" rtlCol="0">
            <a:noAutofit/>
          </a:bodyPr>
          <a:lstStyle/>
          <a:p>
            <a:pPr marL="0" indent="0">
              <a:lnSpc>
                <a:spcPct val="50000"/>
              </a:lnSpc>
              <a:spcBef>
                <a:spcPts val="600"/>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000" dirty="0"/>
              <a:t>Paul avait 3 billes. Il en gagne 5 à la récréation. Combien a-t-il de billes maintenant ?</a:t>
            </a:r>
          </a:p>
          <a:p>
            <a:pPr marL="0" indent="0" algn="ctr">
              <a:lnSpc>
                <a:spcPct val="50000"/>
              </a:lnSpc>
              <a:spcBef>
                <a:spcPts val="600"/>
              </a:spcBef>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00" dirty="0">
                <a:solidFill>
                  <a:srgbClr val="006699"/>
                </a:solidFill>
              </a:rPr>
              <a:t>100% de réussite à 6 ans [dans le domaine de validité de la connaissance intuitive]</a:t>
            </a:r>
          </a:p>
          <a:p>
            <a:pPr marL="0" indent="0">
              <a:lnSpc>
                <a:spcPct val="50000"/>
              </a:lnSpc>
              <a:spcBef>
                <a:spcPts val="600"/>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000" dirty="0"/>
              <a:t>Paul a 3 billes. Pierre a 5 billes. Combien ont-ils de billes ensemble?</a:t>
            </a:r>
          </a:p>
          <a:p>
            <a:pPr marL="0" indent="0" algn="ctr">
              <a:lnSpc>
                <a:spcPct val="50000"/>
              </a:lnSpc>
              <a:spcBef>
                <a:spcPts val="600"/>
              </a:spcBef>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00" dirty="0">
                <a:solidFill>
                  <a:srgbClr val="006699"/>
                </a:solidFill>
              </a:rPr>
              <a:t>100% de réussite à 6 ans [dans le domaine de validité de la connaissance intuitive]</a:t>
            </a:r>
          </a:p>
          <a:p>
            <a:pPr marL="0" indent="0">
              <a:lnSpc>
                <a:spcPct val="100000"/>
              </a:lnSpc>
              <a:spcBef>
                <a:spcPts val="600"/>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000" dirty="0"/>
              <a:t>Paul avait des billes. Il en perd 3 pendant la récréation et maintenant, il lui en reste 5. Combien de billes avait-il avant la récréation ?</a:t>
            </a:r>
          </a:p>
          <a:p>
            <a:pPr marL="0" indent="0" algn="ctr">
              <a:lnSpc>
                <a:spcPct val="50000"/>
              </a:lnSpc>
              <a:spcBef>
                <a:spcPts val="600"/>
              </a:spcBef>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00" dirty="0">
                <a:solidFill>
                  <a:srgbClr val="006699"/>
                </a:solidFill>
              </a:rPr>
              <a:t>28% de réussite à 6 ans [hors du domaine de validité de la connaissance intuitive]</a:t>
            </a:r>
          </a:p>
          <a:p>
            <a:pPr marL="0" indent="0">
              <a:lnSpc>
                <a:spcPct val="50000"/>
              </a:lnSpc>
              <a:spcBef>
                <a:spcPts val="600"/>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000" dirty="0"/>
              <a:t>Paul a 3 billes. Pierre a 5 billes de plus que Paul. Combien de billes Pierre a-t-il ?</a:t>
            </a:r>
          </a:p>
          <a:p>
            <a:pPr marL="0" indent="0" algn="ctr">
              <a:lnSpc>
                <a:spcPct val="50000"/>
              </a:lnSpc>
              <a:spcBef>
                <a:spcPts val="600"/>
              </a:spcBef>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00" dirty="0">
                <a:solidFill>
                  <a:srgbClr val="006699"/>
                </a:solidFill>
              </a:rPr>
              <a:t>17% de réussite à 6 ans [hors du domaine de validité de la connaissance intuitive]</a:t>
            </a:r>
          </a:p>
          <a:p>
            <a:pPr marL="0" indent="0">
              <a:lnSpc>
                <a:spcPct val="50000"/>
              </a:lnSpc>
              <a:spcBef>
                <a:spcPts val="600"/>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000" dirty="0"/>
              <a:t>Paul a 3 billes. Paul a 5 billes de moins que Pierre. Combien Pierre a-t-il de billes ?</a:t>
            </a:r>
          </a:p>
          <a:p>
            <a:pPr marL="0" indent="0" algn="ctr">
              <a:lnSpc>
                <a:spcPct val="50000"/>
              </a:lnSpc>
              <a:spcBef>
                <a:spcPts val="600"/>
              </a:spcBef>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00" dirty="0">
                <a:solidFill>
                  <a:srgbClr val="006699"/>
                </a:solidFill>
              </a:rPr>
              <a:t>6% de réussite à 6 ans [hors domaine de validité de la connaissance intuitive]</a:t>
            </a:r>
          </a:p>
        </p:txBody>
      </p:sp>
      <p:sp>
        <p:nvSpPr>
          <p:cNvPr id="16387" name="Text Box 3">
            <a:extLst>
              <a:ext uri="{FF2B5EF4-FFF2-40B4-BE49-F238E27FC236}">
                <a16:creationId xmlns:a16="http://schemas.microsoft.com/office/drawing/2014/main" id="{6289D17E-D377-4238-B0F0-AEAB374A5671}"/>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dirty="0"/>
              <a:t>Sander (2018)</a:t>
            </a:r>
          </a:p>
        </p:txBody>
      </p:sp>
      <p:sp>
        <p:nvSpPr>
          <p:cNvPr id="3" name="Titre 2">
            <a:extLst>
              <a:ext uri="{FF2B5EF4-FFF2-40B4-BE49-F238E27FC236}">
                <a16:creationId xmlns:a16="http://schemas.microsoft.com/office/drawing/2014/main" id="{47902E37-EE5B-48D9-A7E1-A1EA7AB2A3CA}"/>
              </a:ext>
            </a:extLst>
          </p:cNvPr>
          <p:cNvSpPr>
            <a:spLocks noGrp="1"/>
          </p:cNvSpPr>
          <p:nvPr>
            <p:ph type="title"/>
          </p:nvPr>
        </p:nvSpPr>
        <p:spPr/>
        <p:txBody>
          <a:bodyPr>
            <a:normAutofit/>
          </a:bodyPr>
          <a:lstStyle/>
          <a:p>
            <a:r>
              <a:rPr lang="fr-FR" altLang="fr-FR" sz="3200" dirty="0"/>
              <a:t>Effets des conceptions spontanées</a:t>
            </a:r>
            <a:br>
              <a:rPr lang="fr-FR" altLang="fr-FR" sz="3200" dirty="0"/>
            </a:br>
            <a:r>
              <a:rPr lang="fr-FR" altLang="fr-FR" sz="3200" dirty="0"/>
              <a:t>…</a:t>
            </a:r>
            <a:r>
              <a:rPr lang="fr-FR" altLang="fr-FR" sz="3200" i="1" dirty="0"/>
              <a:t> exemples pour l'addition</a:t>
            </a:r>
            <a:endParaRPr lang="fr-FR" sz="3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6386">
                                            <p:txEl>
                                              <p:pRg st="6" end="6"/>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638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38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additive="repl">
                                        <p:cTn id="24"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additive="repl">
                                        <p:cTn id="28"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additive="repl">
                                        <p:cTn id="32"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additive="repl">
                                        <p:cTn id="36" dur="1" fill="hold">
                                          <p:stCondLst>
                                            <p:cond delay="0"/>
                                          </p:stCondLst>
                                        </p:cTn>
                                        <p:tgtEl>
                                          <p:spTgt spid="163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7409" name="Picture 1">
            <a:extLst>
              <a:ext uri="{FF2B5EF4-FFF2-40B4-BE49-F238E27FC236}">
                <a16:creationId xmlns:a16="http://schemas.microsoft.com/office/drawing/2014/main" id="{28685197-6CC6-4A28-AFAD-B3C54FCDC2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082" y="1046991"/>
            <a:ext cx="7582397" cy="4700654"/>
          </a:xfrm>
          <a:prstGeom prst="rect">
            <a:avLst/>
          </a:prstGeom>
          <a:noFill/>
          <a:ln w="9525" cap="flat">
            <a:solidFill>
              <a:srgbClr val="808080"/>
            </a:solidFill>
            <a:prstDash val="sysDot"/>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3835E36-E4F4-4DFC-B2C2-3F219A9B7AE9}"/>
              </a:ext>
            </a:extLst>
          </p:cNvPr>
          <p:cNvSpPr>
            <a:spLocks noGrp="1"/>
          </p:cNvSpPr>
          <p:nvPr>
            <p:ph type="title"/>
          </p:nvPr>
        </p:nvSpPr>
        <p:spPr>
          <a:xfrm>
            <a:off x="4055891" y="2882899"/>
            <a:ext cx="6766078" cy="1092200"/>
          </a:xfrm>
        </p:spPr>
        <p:txBody>
          <a:bodyPr vert="horz" lIns="91440" tIns="45720" rIns="91440" bIns="45720" rtlCol="0" anchor="ctr">
            <a:normAutofit fontScale="90000"/>
          </a:bodyPr>
          <a:lstStyle/>
          <a:p>
            <a:r>
              <a:rPr lang="en-US" sz="5400" kern="1200" dirty="0">
                <a:solidFill>
                  <a:schemeClr val="tx1">
                    <a:lumMod val="85000"/>
                    <a:lumOff val="15000"/>
                  </a:schemeClr>
                </a:solidFill>
                <a:latin typeface="+mj-lt"/>
                <a:ea typeface="+mj-ea"/>
                <a:cs typeface="+mj-cs"/>
              </a:rPr>
              <a:t>Le champ </a:t>
            </a:r>
            <a:r>
              <a:rPr lang="en-US" sz="5400" kern="1200" dirty="0" err="1">
                <a:solidFill>
                  <a:schemeClr val="tx1">
                    <a:lumMod val="85000"/>
                    <a:lumOff val="15000"/>
                  </a:schemeClr>
                </a:solidFill>
                <a:latin typeface="+mj-lt"/>
                <a:ea typeface="+mj-ea"/>
                <a:cs typeface="+mj-cs"/>
              </a:rPr>
              <a:t>additif</a:t>
            </a:r>
            <a:r>
              <a:rPr lang="en-US" sz="5400" kern="1200" dirty="0">
                <a:solidFill>
                  <a:schemeClr val="tx1">
                    <a:lumMod val="85000"/>
                    <a:lumOff val="15000"/>
                  </a:schemeClr>
                </a:solidFill>
                <a:latin typeface="+mj-lt"/>
                <a:ea typeface="+mj-ea"/>
                <a:cs typeface="+mj-cs"/>
              </a:rPr>
              <a:t/>
            </a:r>
            <a:br>
              <a:rPr lang="en-US" sz="5400" kern="1200" dirty="0">
                <a:solidFill>
                  <a:schemeClr val="tx1">
                    <a:lumMod val="85000"/>
                    <a:lumOff val="15000"/>
                  </a:schemeClr>
                </a:solidFill>
                <a:latin typeface="+mj-lt"/>
                <a:ea typeface="+mj-ea"/>
                <a:cs typeface="+mj-cs"/>
              </a:rPr>
            </a:br>
            <a:endParaRPr lang="en-US" sz="5400" kern="1200" dirty="0">
              <a:solidFill>
                <a:schemeClr val="tx1">
                  <a:lumMod val="85000"/>
                  <a:lumOff val="15000"/>
                </a:schemeClr>
              </a:solidFill>
              <a:latin typeface="+mj-lt"/>
              <a:ea typeface="+mj-ea"/>
              <a:cs typeface="+mj-cs"/>
            </a:endParaRPr>
          </a:p>
        </p:txBody>
      </p:sp>
      <p:sp>
        <p:nvSpPr>
          <p:cNvPr id="3" name="Espace réservé du texte 2">
            <a:extLst>
              <a:ext uri="{FF2B5EF4-FFF2-40B4-BE49-F238E27FC236}">
                <a16:creationId xmlns:a16="http://schemas.microsoft.com/office/drawing/2014/main" id="{D9D5828C-0208-43CB-96ED-24A5C3B879CE}"/>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sz="2000" kern="1200">
                <a:solidFill>
                  <a:schemeClr val="accent1"/>
                </a:solidFill>
                <a:latin typeface="+mn-lt"/>
                <a:ea typeface="+mn-ea"/>
                <a:cs typeface="+mn-cs"/>
              </a:rPr>
              <a:t>Dans la typologie de Vergnaud</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62284ED0-5B50-41B8-8717-69D672E718D6}"/>
              </a:ext>
            </a:extLst>
          </p:cNvPr>
          <p:cNvSpPr txBox="1"/>
          <p:nvPr/>
        </p:nvSpPr>
        <p:spPr>
          <a:xfrm>
            <a:off x="4436533" y="3975099"/>
            <a:ext cx="3132665" cy="369332"/>
          </a:xfrm>
          <a:prstGeom prst="rect">
            <a:avLst/>
          </a:prstGeom>
          <a:noFill/>
        </p:spPr>
        <p:txBody>
          <a:bodyPr wrap="square" rtlCol="0">
            <a:spAutoFit/>
          </a:bodyPr>
          <a:lstStyle/>
          <a:p>
            <a:r>
              <a:rPr lang="fr-FR" dirty="0"/>
              <a:t>Annexe A</a:t>
            </a:r>
          </a:p>
        </p:txBody>
      </p:sp>
    </p:spTree>
    <p:extLst>
      <p:ext uri="{BB962C8B-B14F-4D97-AF65-F5344CB8AC3E}">
        <p14:creationId xmlns:p14="http://schemas.microsoft.com/office/powerpoint/2010/main" val="1205143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AED28474-336B-4FC1-9E58-6C28375D9822}"/>
              </a:ext>
            </a:extLst>
          </p:cNvPr>
          <p:cNvSpPr>
            <a:spLocks noGrp="1" noChangeArrowheads="1"/>
          </p:cNvSpPr>
          <p:nvPr>
            <p:ph type="body"/>
          </p:nvPr>
        </p:nvSpPr>
        <p:spPr>
          <a:xfrm>
            <a:off x="1980049" y="1506399"/>
            <a:ext cx="8229024" cy="4824507"/>
          </a:xfrm>
          <a:ln/>
        </p:spPr>
        <p:txBody>
          <a:bodyPr vert="horz" lIns="91440" tIns="5029" rIns="91440" bIns="45720" rtlCol="0" anchor="t">
            <a:normAutofit/>
          </a:bodyPr>
          <a:lstStyle/>
          <a:p>
            <a:pPr marL="2952369" indent="-2950929">
              <a:spcAft>
                <a:spcPts val="1214"/>
              </a:spcAft>
              <a:tabLst>
                <a:tab pos="2936527" algn="l"/>
                <a:tab pos="3283610" algn="l"/>
                <a:tab pos="3940332" algn="l"/>
                <a:tab pos="4597055" algn="l"/>
                <a:tab pos="5253777" algn="l"/>
                <a:tab pos="5910499" algn="l"/>
                <a:tab pos="6567221" algn="l"/>
                <a:tab pos="7223943" algn="l"/>
                <a:tab pos="7880665" algn="l"/>
              </a:tabLst>
            </a:pPr>
            <a:r>
              <a:rPr lang="fr-FR" altLang="fr-FR" sz="1996" b="1" i="1" u="sng">
                <a:solidFill>
                  <a:srgbClr val="666666"/>
                </a:solidFill>
              </a:rPr>
              <a:t>Les problèmes additifs</a:t>
            </a:r>
            <a:r>
              <a:rPr lang="fr-FR" altLang="fr-FR" sz="1996">
                <a:solidFill>
                  <a:srgbClr val="666666"/>
                </a:solidFill>
              </a:rPr>
              <a:t> : 	addition, addition « à trou », soustraction, soustraction « à trou »</a:t>
            </a:r>
          </a:p>
          <a:p>
            <a:pPr marL="783458" lvl="1" indent="-293797" algn="l">
              <a:spcAft>
                <a:spcPts val="806"/>
              </a:spcAft>
              <a:buSzPct val="75000"/>
              <a:buFont typeface="Symbol" panose="05050102010706020507" pitchFamily="18" charset="2"/>
              <a:buChar char=""/>
              <a:tabLst>
                <a:tab pos="2936527" algn="l"/>
                <a:tab pos="3283610" algn="l"/>
                <a:tab pos="3940332" algn="l"/>
                <a:tab pos="4597055" algn="l"/>
                <a:tab pos="5253777" algn="l"/>
                <a:tab pos="5910499" algn="l"/>
                <a:tab pos="6567221" algn="l"/>
                <a:tab pos="7223943" algn="l"/>
                <a:tab pos="7880665" algn="l"/>
              </a:tabLst>
            </a:pPr>
            <a:r>
              <a:rPr lang="fr-FR" altLang="fr-FR" sz="1996" i="1">
                <a:solidFill>
                  <a:srgbClr val="006699"/>
                </a:solidFill>
              </a:rPr>
              <a:t>Réunion de deux états (ou trois ou quatre ...)</a:t>
            </a:r>
          </a:p>
          <a:p>
            <a:pPr>
              <a:spcAft>
                <a:spcPts val="806"/>
              </a:spcAft>
              <a:tabLst>
                <a:tab pos="2936527"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Marcel a </a:t>
            </a:r>
            <a:r>
              <a:rPr lang="fr-FR" altLang="fr-FR" sz="1633" b="1" i="1">
                <a:solidFill>
                  <a:srgbClr val="009900"/>
                </a:solidFill>
              </a:rPr>
              <a:t>19</a:t>
            </a:r>
            <a:r>
              <a:rPr lang="fr-FR" altLang="fr-FR" sz="1633">
                <a:solidFill>
                  <a:srgbClr val="666666"/>
                </a:solidFill>
              </a:rPr>
              <a:t> billes et Honoré en a </a:t>
            </a:r>
            <a:r>
              <a:rPr lang="fr-FR" altLang="fr-FR" sz="1633" b="1" i="1">
                <a:solidFill>
                  <a:srgbClr val="009900"/>
                </a:solidFill>
              </a:rPr>
              <a:t>27</a:t>
            </a:r>
            <a:r>
              <a:rPr lang="fr-FR" altLang="fr-FR" sz="1633">
                <a:solidFill>
                  <a:srgbClr val="666666"/>
                </a:solidFill>
              </a:rPr>
              <a:t>. A eux deux, ils en ont </a:t>
            </a:r>
            <a:r>
              <a:rPr lang="fr-FR" altLang="fr-FR" sz="1633" b="1" i="1">
                <a:solidFill>
                  <a:srgbClr val="FF3333"/>
                </a:solidFill>
              </a:rPr>
              <a:t>46</a:t>
            </a:r>
            <a:r>
              <a:rPr lang="fr-FR" altLang="fr-FR" sz="1633">
                <a:solidFill>
                  <a:srgbClr val="666666"/>
                </a:solidFill>
              </a:rPr>
              <a:t>. </a:t>
            </a:r>
          </a:p>
          <a:p>
            <a:pPr marL="783458" lvl="1" indent="-293797" algn="l">
              <a:spcBef>
                <a:spcPts val="1542"/>
              </a:spcBef>
              <a:spcAft>
                <a:spcPts val="806"/>
              </a:spcAft>
              <a:buSzPct val="75000"/>
              <a:buFont typeface="Symbol" panose="05050102010706020507" pitchFamily="18" charset="2"/>
              <a:buChar char=""/>
              <a:tabLst>
                <a:tab pos="2936527" algn="l"/>
                <a:tab pos="3283610" algn="l"/>
                <a:tab pos="3940332" algn="l"/>
                <a:tab pos="4597055" algn="l"/>
                <a:tab pos="5253777" algn="l"/>
                <a:tab pos="5910499" algn="l"/>
                <a:tab pos="6567221" algn="l"/>
                <a:tab pos="7223943" algn="l"/>
                <a:tab pos="7880665" algn="l"/>
              </a:tabLst>
            </a:pPr>
            <a:r>
              <a:rPr lang="fr-FR" altLang="fr-FR" sz="1996" i="1">
                <a:solidFill>
                  <a:srgbClr val="006699"/>
                </a:solidFill>
              </a:rPr>
              <a:t>Transformation d'état</a:t>
            </a:r>
          </a:p>
          <a:p>
            <a:pPr>
              <a:spcAft>
                <a:spcPts val="806"/>
              </a:spcAft>
              <a:tabLst>
                <a:tab pos="2936527"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Simone avait </a:t>
            </a:r>
            <a:r>
              <a:rPr lang="fr-FR" altLang="fr-FR" sz="1633" b="1" i="1">
                <a:solidFill>
                  <a:srgbClr val="009900"/>
                </a:solidFill>
              </a:rPr>
              <a:t>27</a:t>
            </a:r>
            <a:r>
              <a:rPr lang="fr-FR" altLang="fr-FR" sz="1633">
                <a:solidFill>
                  <a:srgbClr val="666666"/>
                </a:solidFill>
              </a:rPr>
              <a:t> billes ce matin ; elle en </a:t>
            </a:r>
            <a:r>
              <a:rPr lang="fr-FR" altLang="fr-FR" sz="1633" b="1" i="1">
                <a:solidFill>
                  <a:srgbClr val="000000"/>
                </a:solidFill>
              </a:rPr>
              <a:t>gagne/perd</a:t>
            </a:r>
            <a:r>
              <a:rPr lang="fr-FR" altLang="fr-FR" sz="1633">
                <a:solidFill>
                  <a:srgbClr val="666666"/>
                </a:solidFill>
              </a:rPr>
              <a:t> </a:t>
            </a:r>
            <a:r>
              <a:rPr lang="fr-FR" altLang="fr-FR" sz="1633" b="1" i="1">
                <a:solidFill>
                  <a:srgbClr val="0000CC"/>
                </a:solidFill>
              </a:rPr>
              <a:t>19</a:t>
            </a:r>
            <a:r>
              <a:rPr lang="fr-FR" altLang="fr-FR" sz="1633">
                <a:solidFill>
                  <a:srgbClr val="666666"/>
                </a:solidFill>
              </a:rPr>
              <a:t> à la récréation. Elle en a </a:t>
            </a:r>
            <a:r>
              <a:rPr lang="fr-FR" altLang="fr-FR" sz="1633" b="1" i="1">
                <a:solidFill>
                  <a:srgbClr val="FF3333"/>
                </a:solidFill>
              </a:rPr>
              <a:t>46/8</a:t>
            </a:r>
            <a:r>
              <a:rPr lang="fr-FR" altLang="fr-FR" sz="1633">
                <a:solidFill>
                  <a:srgbClr val="666666"/>
                </a:solidFill>
              </a:rPr>
              <a:t> le soir.</a:t>
            </a:r>
          </a:p>
          <a:p>
            <a:pPr marL="783458" lvl="1" indent="-293797" algn="l">
              <a:spcBef>
                <a:spcPts val="1542"/>
              </a:spcBef>
              <a:spcAft>
                <a:spcPts val="806"/>
              </a:spcAft>
              <a:buSzPct val="75000"/>
              <a:buFont typeface="Symbol" panose="05050102010706020507" pitchFamily="18" charset="2"/>
              <a:buChar char=""/>
              <a:tabLst>
                <a:tab pos="2936527" algn="l"/>
                <a:tab pos="3283610" algn="l"/>
                <a:tab pos="3940332" algn="l"/>
                <a:tab pos="4597055" algn="l"/>
                <a:tab pos="5253777" algn="l"/>
                <a:tab pos="5910499" algn="l"/>
                <a:tab pos="6567221" algn="l"/>
                <a:tab pos="7223943" algn="l"/>
                <a:tab pos="7880665" algn="l"/>
              </a:tabLst>
            </a:pPr>
            <a:r>
              <a:rPr lang="fr-FR" altLang="fr-FR" sz="1996" i="1">
                <a:solidFill>
                  <a:srgbClr val="006699"/>
                </a:solidFill>
              </a:rPr>
              <a:t>Comparaison</a:t>
            </a:r>
            <a:r>
              <a:rPr lang="fr-FR" altLang="fr-FR" sz="2177" i="1">
                <a:solidFill>
                  <a:srgbClr val="006699"/>
                </a:solidFill>
              </a:rPr>
              <a:t> </a:t>
            </a:r>
            <a:r>
              <a:rPr lang="fr-FR" altLang="fr-FR" sz="1996" i="1">
                <a:solidFill>
                  <a:srgbClr val="006699"/>
                </a:solidFill>
              </a:rPr>
              <a:t>d'états</a:t>
            </a:r>
          </a:p>
          <a:p>
            <a:pPr>
              <a:spcAft>
                <a:spcPts val="806"/>
              </a:spcAft>
              <a:tabLst>
                <a:tab pos="2936527"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Olympe a </a:t>
            </a:r>
            <a:r>
              <a:rPr lang="fr-FR" altLang="fr-FR" sz="1633" b="1" i="1">
                <a:solidFill>
                  <a:srgbClr val="000099"/>
                </a:solidFill>
              </a:rPr>
              <a:t>19</a:t>
            </a:r>
            <a:r>
              <a:rPr lang="fr-FR" altLang="fr-FR" sz="1633">
                <a:solidFill>
                  <a:srgbClr val="666666"/>
                </a:solidFill>
              </a:rPr>
              <a:t> billes </a:t>
            </a:r>
            <a:r>
              <a:rPr lang="fr-FR" altLang="fr-FR" sz="1633" b="1" i="1">
                <a:solidFill>
                  <a:srgbClr val="000000"/>
                </a:solidFill>
              </a:rPr>
              <a:t>de plus/de moins</a:t>
            </a:r>
            <a:r>
              <a:rPr lang="fr-FR" altLang="fr-FR" sz="1633">
                <a:solidFill>
                  <a:srgbClr val="666666"/>
                </a:solidFill>
              </a:rPr>
              <a:t> que Charles, qui en a </a:t>
            </a:r>
            <a:r>
              <a:rPr lang="fr-FR" altLang="fr-FR" sz="1633" b="1" i="1">
                <a:solidFill>
                  <a:srgbClr val="009900"/>
                </a:solidFill>
              </a:rPr>
              <a:t>27</a:t>
            </a:r>
            <a:r>
              <a:rPr lang="fr-FR" altLang="fr-FR" sz="1633">
                <a:solidFill>
                  <a:srgbClr val="666666"/>
                </a:solidFill>
              </a:rPr>
              <a:t>. Olympe a donc </a:t>
            </a:r>
            <a:r>
              <a:rPr lang="fr-FR" altLang="fr-FR" sz="1633" b="1" i="1">
                <a:solidFill>
                  <a:srgbClr val="FF3333"/>
                </a:solidFill>
              </a:rPr>
              <a:t>46/8</a:t>
            </a:r>
            <a:r>
              <a:rPr lang="fr-FR" altLang="fr-FR" sz="1633">
                <a:solidFill>
                  <a:srgbClr val="666666"/>
                </a:solidFill>
              </a:rPr>
              <a:t> billes.</a:t>
            </a:r>
          </a:p>
          <a:p>
            <a:pPr marL="783458" lvl="1" indent="-293797" algn="l">
              <a:spcBef>
                <a:spcPts val="1542"/>
              </a:spcBef>
              <a:spcAft>
                <a:spcPts val="806"/>
              </a:spcAft>
              <a:buSzPct val="75000"/>
              <a:buFont typeface="Symbol" panose="05050102010706020507" pitchFamily="18" charset="2"/>
              <a:buChar char=""/>
              <a:tabLst>
                <a:tab pos="2936527" algn="l"/>
                <a:tab pos="3283610" algn="l"/>
                <a:tab pos="3940332" algn="l"/>
                <a:tab pos="4597055" algn="l"/>
                <a:tab pos="5253777" algn="l"/>
                <a:tab pos="5910499" algn="l"/>
                <a:tab pos="6567221" algn="l"/>
                <a:tab pos="7223943" algn="l"/>
                <a:tab pos="7880665" algn="l"/>
              </a:tabLst>
            </a:pPr>
            <a:r>
              <a:rPr lang="fr-FR" altLang="fr-FR" sz="1996" i="1">
                <a:solidFill>
                  <a:srgbClr val="006699"/>
                </a:solidFill>
              </a:rPr>
              <a:t>Composée</a:t>
            </a:r>
            <a:r>
              <a:rPr lang="fr-FR" altLang="fr-FR" sz="2177" i="1">
                <a:solidFill>
                  <a:srgbClr val="006699"/>
                </a:solidFill>
              </a:rPr>
              <a:t> </a:t>
            </a:r>
            <a:r>
              <a:rPr lang="fr-FR" altLang="fr-FR" sz="1996" i="1">
                <a:solidFill>
                  <a:srgbClr val="006699"/>
                </a:solidFill>
              </a:rPr>
              <a:t>de</a:t>
            </a:r>
            <a:r>
              <a:rPr lang="fr-FR" altLang="fr-FR" sz="2177" i="1">
                <a:solidFill>
                  <a:srgbClr val="006699"/>
                </a:solidFill>
              </a:rPr>
              <a:t> </a:t>
            </a:r>
            <a:r>
              <a:rPr lang="fr-FR" altLang="fr-FR" sz="1996" i="1">
                <a:solidFill>
                  <a:srgbClr val="006699"/>
                </a:solidFill>
              </a:rPr>
              <a:t>transformation</a:t>
            </a:r>
            <a:r>
              <a:rPr lang="fr-FR" altLang="fr-FR" sz="2177" i="1">
                <a:solidFill>
                  <a:srgbClr val="006699"/>
                </a:solidFill>
              </a:rPr>
              <a:t> </a:t>
            </a:r>
            <a:r>
              <a:rPr lang="fr-FR" altLang="fr-FR" sz="1996" i="1">
                <a:solidFill>
                  <a:srgbClr val="006699"/>
                </a:solidFill>
              </a:rPr>
              <a:t>d'état</a:t>
            </a:r>
          </a:p>
          <a:p>
            <a:pPr>
              <a:spcAft>
                <a:spcPts val="806"/>
              </a:spcAft>
              <a:tabLst>
                <a:tab pos="2936527"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Hypatie a </a:t>
            </a:r>
            <a:r>
              <a:rPr lang="fr-FR" altLang="fr-FR" sz="1633" b="1" i="1">
                <a:solidFill>
                  <a:srgbClr val="000000"/>
                </a:solidFill>
              </a:rPr>
              <a:t>gagné/perdu</a:t>
            </a:r>
            <a:r>
              <a:rPr lang="fr-FR" altLang="fr-FR" sz="1633">
                <a:solidFill>
                  <a:srgbClr val="666666"/>
                </a:solidFill>
              </a:rPr>
              <a:t> </a:t>
            </a:r>
            <a:r>
              <a:rPr lang="fr-FR" altLang="fr-FR" sz="1633" b="1" i="1">
                <a:solidFill>
                  <a:srgbClr val="009900"/>
                </a:solidFill>
              </a:rPr>
              <a:t>27</a:t>
            </a:r>
            <a:r>
              <a:rPr lang="fr-FR" altLang="fr-FR" sz="1633">
                <a:solidFill>
                  <a:srgbClr val="666666"/>
                </a:solidFill>
              </a:rPr>
              <a:t> billes ce matin, et </a:t>
            </a:r>
            <a:r>
              <a:rPr lang="fr-FR" altLang="fr-FR" sz="1633" b="1" i="1">
                <a:solidFill>
                  <a:srgbClr val="000000"/>
                </a:solidFill>
              </a:rPr>
              <a:t>gagné/perdu</a:t>
            </a:r>
            <a:r>
              <a:rPr lang="fr-FR" altLang="fr-FR" sz="1633">
                <a:solidFill>
                  <a:srgbClr val="666666"/>
                </a:solidFill>
              </a:rPr>
              <a:t> </a:t>
            </a:r>
            <a:r>
              <a:rPr lang="fr-FR" altLang="fr-FR" sz="1633" b="1" i="1">
                <a:solidFill>
                  <a:srgbClr val="0000CC"/>
                </a:solidFill>
              </a:rPr>
              <a:t>19</a:t>
            </a:r>
            <a:r>
              <a:rPr lang="fr-FR" altLang="fr-FR" sz="1633">
                <a:solidFill>
                  <a:srgbClr val="666666"/>
                </a:solidFill>
              </a:rPr>
              <a:t> billes cet après-midi. Ce soir, Hypatie a donc </a:t>
            </a:r>
            <a:r>
              <a:rPr lang="fr-FR" altLang="fr-FR" sz="1633" b="1" i="1">
                <a:solidFill>
                  <a:srgbClr val="FF3333"/>
                </a:solidFill>
              </a:rPr>
              <a:t>46/8</a:t>
            </a:r>
            <a:r>
              <a:rPr lang="fr-FR" altLang="fr-FR" sz="1633">
                <a:solidFill>
                  <a:srgbClr val="666666"/>
                </a:solidFill>
              </a:rPr>
              <a:t> billes </a:t>
            </a:r>
            <a:r>
              <a:rPr lang="fr-FR" altLang="fr-FR" sz="1633" b="1" i="1">
                <a:solidFill>
                  <a:srgbClr val="000000"/>
                </a:solidFill>
              </a:rPr>
              <a:t>en plus/en moins</a:t>
            </a:r>
            <a:r>
              <a:rPr lang="fr-FR" altLang="fr-FR" sz="1633">
                <a:solidFill>
                  <a:srgbClr val="666666"/>
                </a:solidFill>
              </a:rPr>
              <a:t> par rapport à ce matin .</a:t>
            </a:r>
          </a:p>
        </p:txBody>
      </p:sp>
      <p:sp>
        <p:nvSpPr>
          <p:cNvPr id="20482" name="Rectangle 2">
            <a:extLst>
              <a:ext uri="{FF2B5EF4-FFF2-40B4-BE49-F238E27FC236}">
                <a16:creationId xmlns:a16="http://schemas.microsoft.com/office/drawing/2014/main" id="{74A8AC58-A97C-4C27-80A4-3052163C560B}"/>
              </a:ext>
            </a:extLst>
          </p:cNvPr>
          <p:cNvSpPr>
            <a:spLocks noGrp="1" noChangeArrowheads="1"/>
          </p:cNvSpPr>
          <p:nvPr>
            <p:ph type="title" idx="1"/>
          </p:nvPr>
        </p:nvSpPr>
        <p:spPr>
          <a:xfrm>
            <a:off x="1981489" y="109452"/>
            <a:ext cx="8229024" cy="1144921"/>
          </a:xfrm>
          <a:ln/>
        </p:spPr>
        <p:txBody>
          <a:bodyPr vert="horz" lIns="91440" tIns="6401" rIns="91440" bIns="45720" rtlCol="0" anchor="ctr">
            <a:normAutofit/>
          </a:bodyPr>
          <a:lstStyle/>
          <a:p>
            <a:pPr marL="0" indent="0" algn="ctr">
              <a:spcAft>
                <a:spcPct val="0"/>
              </a:spcAft>
              <a:buNone/>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540" dirty="0">
                <a:solidFill>
                  <a:srgbClr val="1C1C1C"/>
                </a:solidFill>
              </a:rPr>
              <a:t>Les problèmes élémentaires</a:t>
            </a:r>
            <a:br>
              <a:rPr lang="fr-FR" altLang="fr-FR" sz="2540" dirty="0">
                <a:solidFill>
                  <a:srgbClr val="1C1C1C"/>
                </a:solidFill>
              </a:rPr>
            </a:br>
            <a:r>
              <a:rPr lang="fr-FR" altLang="fr-FR" i="1" dirty="0">
                <a:solidFill>
                  <a:srgbClr val="1C1C1C"/>
                </a:solidFill>
              </a:rPr>
              <a:t>… pour donner du sens aux opérations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04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04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048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048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2048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2048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048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2048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2048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numéro de diapositive 5">
            <a:extLst>
              <a:ext uri="{FF2B5EF4-FFF2-40B4-BE49-F238E27FC236}">
                <a16:creationId xmlns:a16="http://schemas.microsoft.com/office/drawing/2014/main" id="{253EB96F-220B-4EC1-93F0-1130DCA1E789}"/>
              </a:ext>
            </a:extLst>
          </p:cNvPr>
          <p:cNvSpPr>
            <a:spLocks noGrp="1"/>
          </p:cNvSpPr>
          <p:nvPr>
            <p:ph type="sldNum" idx="12"/>
          </p:nvPr>
        </p:nvSpPr>
        <p:spPr/>
        <p:txBody>
          <a:bodyPr/>
          <a:lstStyle/>
          <a:p>
            <a:fld id="{C9400463-98F0-45B7-AE01-24C9DD29D775}" type="slidenum">
              <a:rPr lang="fr-FR" altLang="fr-FR"/>
              <a:pPr/>
              <a:t>28</a:t>
            </a:fld>
            <a:endParaRPr lang="fr-FR" altLang="fr-FR"/>
          </a:p>
        </p:txBody>
      </p:sp>
      <p:sp>
        <p:nvSpPr>
          <p:cNvPr id="21505" name="Rectangle 1">
            <a:extLst>
              <a:ext uri="{FF2B5EF4-FFF2-40B4-BE49-F238E27FC236}">
                <a16:creationId xmlns:a16="http://schemas.microsoft.com/office/drawing/2014/main" id="{937C02AF-774F-4B8D-9DED-B659E8354516}"/>
              </a:ext>
            </a:extLst>
          </p:cNvPr>
          <p:cNvSpPr>
            <a:spLocks noGrp="1" noChangeArrowheads="1"/>
          </p:cNvSpPr>
          <p:nvPr>
            <p:ph type="title" idx="4294967295"/>
          </p:nvPr>
        </p:nvSpPr>
        <p:spPr>
          <a:xfrm>
            <a:off x="1980049" y="262108"/>
            <a:ext cx="8229024" cy="105419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540" dirty="0"/>
              <a:t>Variations sur Marcel et Honoré</a:t>
            </a:r>
            <a:br>
              <a:rPr lang="fr-FR" altLang="fr-FR" sz="2540" dirty="0"/>
            </a:br>
            <a:r>
              <a:rPr lang="fr-FR" altLang="fr-FR" sz="2540" dirty="0"/>
              <a:t/>
            </a:r>
            <a:br>
              <a:rPr lang="fr-FR" altLang="fr-FR" sz="2540" dirty="0"/>
            </a:br>
            <a:r>
              <a:rPr lang="fr-FR" altLang="fr-FR" sz="1996" i="1" dirty="0"/>
              <a:t>Les 2 grandes catégories de problème de </a:t>
            </a:r>
            <a:r>
              <a:rPr lang="fr-FR" altLang="fr-FR" sz="1996" b="1" i="1" dirty="0"/>
              <a:t>composition</a:t>
            </a:r>
          </a:p>
        </p:txBody>
      </p:sp>
      <p:sp>
        <p:nvSpPr>
          <p:cNvPr id="21506" name="Rectangle 2">
            <a:extLst>
              <a:ext uri="{FF2B5EF4-FFF2-40B4-BE49-F238E27FC236}">
                <a16:creationId xmlns:a16="http://schemas.microsoft.com/office/drawing/2014/main" id="{E159EFB7-F43F-4A29-9A62-D56FBCE55878}"/>
              </a:ext>
            </a:extLst>
          </p:cNvPr>
          <p:cNvSpPr>
            <a:spLocks noGrp="1" noChangeArrowheads="1"/>
          </p:cNvSpPr>
          <p:nvPr>
            <p:ph type="body" idx="4294967295"/>
          </p:nvPr>
        </p:nvSpPr>
        <p:spPr>
          <a:xfrm>
            <a:off x="3337391" y="3974818"/>
            <a:ext cx="1386865" cy="465172"/>
          </a:xfrm>
          <a:ln/>
        </p:spPr>
        <p:txBody>
          <a:bodyPr vert="horz" lIns="91440" tIns="4572" rIns="91440" bIns="45720" rtlCol="0">
            <a:normAutofit/>
          </a:bodyPr>
          <a:lstStyle/>
          <a:p>
            <a:pPr marL="0" indent="0">
              <a:buNone/>
              <a:tabLst>
                <a:tab pos="656722" algn="l"/>
              </a:tabLst>
            </a:pPr>
            <a:r>
              <a:rPr lang="fr-FR" altLang="fr-FR" sz="1814" dirty="0">
                <a:solidFill>
                  <a:schemeClr val="tx1">
                    <a:lumMod val="50000"/>
                    <a:lumOff val="50000"/>
                  </a:schemeClr>
                </a:solidFill>
              </a:rPr>
              <a:t>19 + 27 = ...</a:t>
            </a:r>
          </a:p>
        </p:txBody>
      </p:sp>
      <p:sp>
        <p:nvSpPr>
          <p:cNvPr id="21507" name="Text Box 3">
            <a:extLst>
              <a:ext uri="{FF2B5EF4-FFF2-40B4-BE49-F238E27FC236}">
                <a16:creationId xmlns:a16="http://schemas.microsoft.com/office/drawing/2014/main" id="{25EBBEE8-6667-4084-92A2-200824ED98CD}"/>
              </a:ext>
            </a:extLst>
          </p:cNvPr>
          <p:cNvSpPr txBox="1">
            <a:spLocks noChangeArrowheads="1"/>
          </p:cNvSpPr>
          <p:nvPr/>
        </p:nvSpPr>
        <p:spPr bwMode="auto">
          <a:xfrm>
            <a:off x="7256763" y="3974818"/>
            <a:ext cx="1386865" cy="10570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572" rIns="0" bIns="0"/>
          <a:lstStyle>
            <a:lvl1pPr>
              <a:tabLst>
                <a:tab pos="723900" algn="l"/>
                <a:tab pos="1447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666666"/>
                </a:solidFill>
                <a:latin typeface="Cambria" panose="02040503050406030204" pitchFamily="18" charset="0"/>
                <a:ea typeface="Microsoft YaHei" panose="020B0503020204020204" pitchFamily="34" charset="-122"/>
              </a:defRPr>
            </a:lvl9pPr>
          </a:lstStyle>
          <a:p>
            <a:pPr>
              <a:spcAft>
                <a:spcPts val="964"/>
              </a:spcAft>
            </a:pPr>
            <a:r>
              <a:rPr lang="fr-FR" altLang="fr-FR" sz="1814"/>
              <a:t>… + 27 = 46</a:t>
            </a:r>
          </a:p>
          <a:p>
            <a:pPr algn="ctr">
              <a:spcAft>
                <a:spcPts val="964"/>
              </a:spcAft>
            </a:pPr>
            <a:r>
              <a:rPr lang="fr-FR" altLang="fr-FR" sz="1814"/>
              <a:t>puis</a:t>
            </a:r>
          </a:p>
          <a:p>
            <a:pPr>
              <a:spcAft>
                <a:spcPts val="964"/>
              </a:spcAft>
            </a:pPr>
            <a:r>
              <a:rPr lang="fr-FR" altLang="fr-FR" sz="1814"/>
              <a:t>46 – 27 = </a:t>
            </a:r>
          </a:p>
        </p:txBody>
      </p:sp>
      <p:sp>
        <p:nvSpPr>
          <p:cNvPr id="21508" name="Text Box 4">
            <a:extLst>
              <a:ext uri="{FF2B5EF4-FFF2-40B4-BE49-F238E27FC236}">
                <a16:creationId xmlns:a16="http://schemas.microsoft.com/office/drawing/2014/main" id="{13C49B03-C663-46EF-8762-ABA191F1443F}"/>
              </a:ext>
            </a:extLst>
          </p:cNvPr>
          <p:cNvSpPr txBox="1">
            <a:spLocks noChangeArrowheads="1"/>
          </p:cNvSpPr>
          <p:nvPr/>
        </p:nvSpPr>
        <p:spPr bwMode="auto">
          <a:xfrm>
            <a:off x="2978073" y="5373206"/>
            <a:ext cx="6061597" cy="440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5853" rIns="81646" bIns="40823"/>
          <a:lstStyle>
            <a:lvl1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996" b="1">
                <a:solidFill>
                  <a:srgbClr val="006699"/>
                </a:solidFill>
              </a:rPr>
              <a:t>2</a:t>
            </a:r>
            <a:r>
              <a:rPr lang="fr-FR" altLang="fr-FR" sz="1996">
                <a:solidFill>
                  <a:srgbClr val="006699"/>
                </a:solidFill>
              </a:rPr>
              <a:t> catégories de problèmes, pour </a:t>
            </a:r>
            <a:r>
              <a:rPr lang="fr-FR" altLang="fr-FR" sz="1996" b="1">
                <a:solidFill>
                  <a:srgbClr val="006699"/>
                </a:solidFill>
              </a:rPr>
              <a:t>1</a:t>
            </a:r>
            <a:r>
              <a:rPr lang="fr-FR" altLang="fr-FR" sz="1996">
                <a:solidFill>
                  <a:srgbClr val="006699"/>
                </a:solidFill>
              </a:rPr>
              <a:t> seule structure</a:t>
            </a:r>
          </a:p>
        </p:txBody>
      </p:sp>
      <p:sp>
        <p:nvSpPr>
          <p:cNvPr id="21509" name="Rectangle 5">
            <a:extLst>
              <a:ext uri="{FF2B5EF4-FFF2-40B4-BE49-F238E27FC236}">
                <a16:creationId xmlns:a16="http://schemas.microsoft.com/office/drawing/2014/main" id="{78E58F28-1CE2-4E45-BE7E-BA0F55F64C20}"/>
              </a:ext>
            </a:extLst>
          </p:cNvPr>
          <p:cNvSpPr>
            <a:spLocks noChangeArrowheads="1"/>
          </p:cNvSpPr>
          <p:nvPr/>
        </p:nvSpPr>
        <p:spPr bwMode="auto">
          <a:xfrm>
            <a:off x="3476366" y="2184710"/>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00CC00"/>
                </a:solidFill>
              </a:rPr>
              <a:t>19</a:t>
            </a:r>
          </a:p>
        </p:txBody>
      </p:sp>
      <p:sp>
        <p:nvSpPr>
          <p:cNvPr id="21510" name="Rectangle 6">
            <a:extLst>
              <a:ext uri="{FF2B5EF4-FFF2-40B4-BE49-F238E27FC236}">
                <a16:creationId xmlns:a16="http://schemas.microsoft.com/office/drawing/2014/main" id="{43242B10-CAE5-42C1-953F-3AFCAD285687}"/>
              </a:ext>
            </a:extLst>
          </p:cNvPr>
          <p:cNvSpPr>
            <a:spLocks noChangeArrowheads="1"/>
          </p:cNvSpPr>
          <p:nvPr/>
        </p:nvSpPr>
        <p:spPr bwMode="auto">
          <a:xfrm>
            <a:off x="3476366" y="3153932"/>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00CC00"/>
                </a:solidFill>
              </a:rPr>
              <a:t>27</a:t>
            </a:r>
          </a:p>
        </p:txBody>
      </p:sp>
      <p:sp>
        <p:nvSpPr>
          <p:cNvPr id="21511" name="AutoShape 7">
            <a:extLst>
              <a:ext uri="{FF2B5EF4-FFF2-40B4-BE49-F238E27FC236}">
                <a16:creationId xmlns:a16="http://schemas.microsoft.com/office/drawing/2014/main" id="{41EB1002-6A74-4932-A8B7-EA30E3F730FC}"/>
              </a:ext>
            </a:extLst>
          </p:cNvPr>
          <p:cNvSpPr>
            <a:spLocks/>
          </p:cNvSpPr>
          <p:nvPr/>
        </p:nvSpPr>
        <p:spPr bwMode="auto">
          <a:xfrm>
            <a:off x="3823442" y="2393532"/>
            <a:ext cx="207382" cy="969222"/>
          </a:xfrm>
          <a:prstGeom prst="rightBrace">
            <a:avLst>
              <a:gd name="adj1" fmla="val 38947"/>
              <a:gd name="adj2" fmla="val 50000"/>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21512" name="Rectangle 8">
            <a:extLst>
              <a:ext uri="{FF2B5EF4-FFF2-40B4-BE49-F238E27FC236}">
                <a16:creationId xmlns:a16="http://schemas.microsoft.com/office/drawing/2014/main" id="{00AA730C-8334-412B-92DF-93AFBD003862}"/>
              </a:ext>
            </a:extLst>
          </p:cNvPr>
          <p:cNvSpPr>
            <a:spLocks noChangeArrowheads="1"/>
          </p:cNvSpPr>
          <p:nvPr/>
        </p:nvSpPr>
        <p:spPr bwMode="auto">
          <a:xfrm>
            <a:off x="4030824" y="2670041"/>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FF3333"/>
                </a:solidFill>
              </a:rPr>
              <a:t>?</a:t>
            </a:r>
          </a:p>
        </p:txBody>
      </p:sp>
      <p:sp>
        <p:nvSpPr>
          <p:cNvPr id="21513" name="Rectangle 9">
            <a:extLst>
              <a:ext uri="{FF2B5EF4-FFF2-40B4-BE49-F238E27FC236}">
                <a16:creationId xmlns:a16="http://schemas.microsoft.com/office/drawing/2014/main" id="{824B02EB-1251-49EE-8C19-68B282E635F4}"/>
              </a:ext>
            </a:extLst>
          </p:cNvPr>
          <p:cNvSpPr>
            <a:spLocks noChangeArrowheads="1"/>
          </p:cNvSpPr>
          <p:nvPr/>
        </p:nvSpPr>
        <p:spPr bwMode="auto">
          <a:xfrm>
            <a:off x="7412299" y="2186150"/>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00CC00"/>
                </a:solidFill>
              </a:rPr>
              <a:t>?</a:t>
            </a:r>
          </a:p>
        </p:txBody>
      </p:sp>
      <p:sp>
        <p:nvSpPr>
          <p:cNvPr id="21514" name="Rectangle 10">
            <a:extLst>
              <a:ext uri="{FF2B5EF4-FFF2-40B4-BE49-F238E27FC236}">
                <a16:creationId xmlns:a16="http://schemas.microsoft.com/office/drawing/2014/main" id="{6037FF19-FEC3-427F-8B72-C2A5CAB15AB1}"/>
              </a:ext>
            </a:extLst>
          </p:cNvPr>
          <p:cNvSpPr>
            <a:spLocks noChangeArrowheads="1"/>
          </p:cNvSpPr>
          <p:nvPr/>
        </p:nvSpPr>
        <p:spPr bwMode="auto">
          <a:xfrm>
            <a:off x="7412299" y="3155372"/>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00CC00"/>
                </a:solidFill>
              </a:rPr>
              <a:t>27</a:t>
            </a:r>
          </a:p>
        </p:txBody>
      </p:sp>
      <p:sp>
        <p:nvSpPr>
          <p:cNvPr id="21515" name="AutoShape 11">
            <a:extLst>
              <a:ext uri="{FF2B5EF4-FFF2-40B4-BE49-F238E27FC236}">
                <a16:creationId xmlns:a16="http://schemas.microsoft.com/office/drawing/2014/main" id="{B20F3F26-EF3B-4B22-BC74-C3B7FE41BFA0}"/>
              </a:ext>
            </a:extLst>
          </p:cNvPr>
          <p:cNvSpPr>
            <a:spLocks/>
          </p:cNvSpPr>
          <p:nvPr/>
        </p:nvSpPr>
        <p:spPr bwMode="auto">
          <a:xfrm>
            <a:off x="7757935" y="2393532"/>
            <a:ext cx="207382" cy="969222"/>
          </a:xfrm>
          <a:prstGeom prst="rightBrace">
            <a:avLst>
              <a:gd name="adj1" fmla="val 38947"/>
              <a:gd name="adj2" fmla="val 50000"/>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21516" name="Rectangle 12">
            <a:extLst>
              <a:ext uri="{FF2B5EF4-FFF2-40B4-BE49-F238E27FC236}">
                <a16:creationId xmlns:a16="http://schemas.microsoft.com/office/drawing/2014/main" id="{BC7C8603-AD5E-4AEE-B92E-F8271B5035B5}"/>
              </a:ext>
            </a:extLst>
          </p:cNvPr>
          <p:cNvSpPr>
            <a:spLocks noChangeArrowheads="1"/>
          </p:cNvSpPr>
          <p:nvPr/>
        </p:nvSpPr>
        <p:spPr bwMode="auto">
          <a:xfrm>
            <a:off x="7965317" y="2670041"/>
            <a:ext cx="345636" cy="34563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FF3333"/>
                </a:solidFill>
              </a:rPr>
              <a:t>46</a:t>
            </a:r>
          </a:p>
        </p:txBody>
      </p:sp>
      <p:sp>
        <p:nvSpPr>
          <p:cNvPr id="21517" name="Freeform 13">
            <a:extLst>
              <a:ext uri="{FF2B5EF4-FFF2-40B4-BE49-F238E27FC236}">
                <a16:creationId xmlns:a16="http://schemas.microsoft.com/office/drawing/2014/main" id="{265F2027-9EAB-49C6-BC30-E1A8F37C478F}"/>
              </a:ext>
            </a:extLst>
          </p:cNvPr>
          <p:cNvSpPr>
            <a:spLocks/>
          </p:cNvSpPr>
          <p:nvPr/>
        </p:nvSpPr>
        <p:spPr bwMode="auto">
          <a:xfrm>
            <a:off x="2177349" y="2155907"/>
            <a:ext cx="1045550" cy="587582"/>
          </a:xfrm>
          <a:custGeom>
            <a:avLst/>
            <a:gdLst>
              <a:gd name="T0" fmla="*/ 0 w 3201"/>
              <a:gd name="T1" fmla="*/ 0 h 1801"/>
              <a:gd name="T2" fmla="*/ 3200 w 3201"/>
              <a:gd name="T3" fmla="*/ 1800 h 1801"/>
            </a:gdLst>
            <a:ahLst/>
            <a:cxnLst>
              <a:cxn ang="0">
                <a:pos x="T0" y="T1"/>
              </a:cxn>
              <a:cxn ang="0">
                <a:pos x="T2" y="T3"/>
              </a:cxn>
            </a:cxnLst>
            <a:rect l="0" t="0" r="r" b="b"/>
            <a:pathLst>
              <a:path w="3201" h="1801">
                <a:moveTo>
                  <a:pt x="0" y="0"/>
                </a:moveTo>
                <a:lnTo>
                  <a:pt x="3200" y="1800"/>
                </a:lnTo>
              </a:path>
            </a:pathLst>
          </a:custGeom>
          <a:noFill/>
          <a:ln w="76320" cap="flat">
            <a:solidFill>
              <a:srgbClr val="808080"/>
            </a:solidFill>
            <a:prstDash val="sysDashDotDot"/>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ce réservé du numéro de diapositive 5">
            <a:extLst>
              <a:ext uri="{FF2B5EF4-FFF2-40B4-BE49-F238E27FC236}">
                <a16:creationId xmlns:a16="http://schemas.microsoft.com/office/drawing/2014/main" id="{30A1DA92-A16F-4D5D-9E3A-AC689CEA25FC}"/>
              </a:ext>
            </a:extLst>
          </p:cNvPr>
          <p:cNvSpPr>
            <a:spLocks noGrp="1"/>
          </p:cNvSpPr>
          <p:nvPr>
            <p:ph type="sldNum" idx="12"/>
          </p:nvPr>
        </p:nvSpPr>
        <p:spPr/>
        <p:txBody>
          <a:bodyPr/>
          <a:lstStyle/>
          <a:p>
            <a:fld id="{8BEB9241-D8B7-4ED7-8974-18AA67033371}" type="slidenum">
              <a:rPr lang="fr-FR" altLang="fr-FR"/>
              <a:pPr/>
              <a:t>29</a:t>
            </a:fld>
            <a:endParaRPr lang="fr-FR" altLang="fr-FR"/>
          </a:p>
        </p:txBody>
      </p:sp>
      <p:sp>
        <p:nvSpPr>
          <p:cNvPr id="23553" name="Rectangle 1">
            <a:extLst>
              <a:ext uri="{FF2B5EF4-FFF2-40B4-BE49-F238E27FC236}">
                <a16:creationId xmlns:a16="http://schemas.microsoft.com/office/drawing/2014/main" id="{F52DC234-DC6C-485D-A04B-AA8C2C1B36C5}"/>
              </a:ext>
            </a:extLst>
          </p:cNvPr>
          <p:cNvSpPr>
            <a:spLocks noGrp="1" noChangeArrowheads="1"/>
          </p:cNvSpPr>
          <p:nvPr>
            <p:ph type="title" idx="4294967295"/>
          </p:nvPr>
        </p:nvSpPr>
        <p:spPr>
          <a:xfrm>
            <a:off x="1980049" y="262108"/>
            <a:ext cx="8229024" cy="105419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540" dirty="0"/>
              <a:t>Variations sur Simone</a:t>
            </a:r>
            <a:br>
              <a:rPr lang="fr-FR" altLang="fr-FR" sz="2540" dirty="0"/>
            </a:br>
            <a:r>
              <a:rPr lang="fr-FR" altLang="fr-FR" sz="2540" dirty="0"/>
              <a:t/>
            </a:r>
            <a:br>
              <a:rPr lang="fr-FR" altLang="fr-FR" sz="2540" dirty="0"/>
            </a:br>
            <a:r>
              <a:rPr lang="fr-FR" altLang="fr-FR" sz="1996" i="1" dirty="0"/>
              <a:t>Les 6 grandes catégories de problème de </a:t>
            </a:r>
            <a:r>
              <a:rPr lang="fr-FR" altLang="fr-FR" sz="1996" b="1" i="1" dirty="0"/>
              <a:t>transformation</a:t>
            </a:r>
          </a:p>
        </p:txBody>
      </p:sp>
      <p:sp>
        <p:nvSpPr>
          <p:cNvPr id="23554" name="Rectangle 2">
            <a:extLst>
              <a:ext uri="{FF2B5EF4-FFF2-40B4-BE49-F238E27FC236}">
                <a16:creationId xmlns:a16="http://schemas.microsoft.com/office/drawing/2014/main" id="{E37E3794-F896-4630-A4FF-82EC114D692D}"/>
              </a:ext>
            </a:extLst>
          </p:cNvPr>
          <p:cNvSpPr>
            <a:spLocks noGrp="1" noChangeArrowheads="1"/>
          </p:cNvSpPr>
          <p:nvPr>
            <p:ph type="body" idx="4294967295"/>
          </p:nvPr>
        </p:nvSpPr>
        <p:spPr>
          <a:xfrm>
            <a:off x="3245942" y="2442497"/>
            <a:ext cx="885693" cy="348517"/>
          </a:xfrm>
          <a:ln/>
        </p:spPr>
        <p:txBody>
          <a:bodyPr vert="horz" lIns="91440" tIns="4572" rIns="91440" bIns="45720" rtlCol="0">
            <a:normAutofit/>
          </a:bodyPr>
          <a:lstStyle/>
          <a:p>
            <a:pPr marL="0" indent="0">
              <a:buNone/>
              <a:tabLst>
                <a:tab pos="656722" algn="l"/>
              </a:tabLst>
            </a:pPr>
            <a:r>
              <a:rPr lang="fr-FR" altLang="fr-FR" sz="1814" dirty="0">
                <a:solidFill>
                  <a:schemeClr val="tx1">
                    <a:lumMod val="50000"/>
                    <a:lumOff val="50000"/>
                  </a:schemeClr>
                </a:solidFill>
                <a:latin typeface="Cambria" panose="02040503050406030204" pitchFamily="18" charset="0"/>
                <a:ea typeface="Cambria" panose="02040503050406030204" pitchFamily="18" charset="0"/>
              </a:rPr>
              <a:t>3+5=...</a:t>
            </a:r>
          </a:p>
        </p:txBody>
      </p:sp>
      <p:cxnSp>
        <p:nvCxnSpPr>
          <p:cNvPr id="23555" name="AutoShape 3">
            <a:extLst>
              <a:ext uri="{FF2B5EF4-FFF2-40B4-BE49-F238E27FC236}">
                <a16:creationId xmlns:a16="http://schemas.microsoft.com/office/drawing/2014/main" id="{BD951BF4-2384-46DB-AB0C-20195BB50B81}"/>
              </a:ext>
            </a:extLst>
          </p:cNvPr>
          <p:cNvCxnSpPr>
            <a:cxnSpLocks noChangeShapeType="1"/>
          </p:cNvCxnSpPr>
          <p:nvPr/>
        </p:nvCxnSpPr>
        <p:spPr bwMode="auto">
          <a:xfrm>
            <a:off x="2870062" y="2151586"/>
            <a:ext cx="1905320" cy="1441"/>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56" name="Oval 4">
            <a:extLst>
              <a:ext uri="{FF2B5EF4-FFF2-40B4-BE49-F238E27FC236}">
                <a16:creationId xmlns:a16="http://schemas.microsoft.com/office/drawing/2014/main" id="{F1EC62FF-9A0F-43ED-8767-A03A95C386A9}"/>
              </a:ext>
            </a:extLst>
          </p:cNvPr>
          <p:cNvSpPr>
            <a:spLocks noChangeArrowheads="1"/>
          </p:cNvSpPr>
          <p:nvPr/>
        </p:nvSpPr>
        <p:spPr bwMode="auto">
          <a:xfrm>
            <a:off x="3521011" y="1775708"/>
            <a:ext cx="300991" cy="300991"/>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+5</a:t>
            </a:r>
          </a:p>
        </p:txBody>
      </p:sp>
      <p:sp>
        <p:nvSpPr>
          <p:cNvPr id="23557" name="Rectangle 5">
            <a:extLst>
              <a:ext uri="{FF2B5EF4-FFF2-40B4-BE49-F238E27FC236}">
                <a16:creationId xmlns:a16="http://schemas.microsoft.com/office/drawing/2014/main" id="{D2ADF65B-301D-4072-81B9-6AB9D8256CF9}"/>
              </a:ext>
            </a:extLst>
          </p:cNvPr>
          <p:cNvSpPr>
            <a:spLocks noChangeArrowheads="1"/>
          </p:cNvSpPr>
          <p:nvPr/>
        </p:nvSpPr>
        <p:spPr bwMode="auto">
          <a:xfrm>
            <a:off x="4775382" y="2026294"/>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sp>
        <p:nvSpPr>
          <p:cNvPr id="23558" name="Rectangle 6">
            <a:extLst>
              <a:ext uri="{FF2B5EF4-FFF2-40B4-BE49-F238E27FC236}">
                <a16:creationId xmlns:a16="http://schemas.microsoft.com/office/drawing/2014/main" id="{32508C88-6C03-42BA-A41F-FB998D56D91F}"/>
              </a:ext>
            </a:extLst>
          </p:cNvPr>
          <p:cNvSpPr>
            <a:spLocks noChangeArrowheads="1"/>
          </p:cNvSpPr>
          <p:nvPr/>
        </p:nvSpPr>
        <p:spPr bwMode="auto">
          <a:xfrm>
            <a:off x="2569071" y="2026294"/>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3</a:t>
            </a:r>
          </a:p>
        </p:txBody>
      </p:sp>
      <p:sp>
        <p:nvSpPr>
          <p:cNvPr id="23559" name="Text Box 7">
            <a:extLst>
              <a:ext uri="{FF2B5EF4-FFF2-40B4-BE49-F238E27FC236}">
                <a16:creationId xmlns:a16="http://schemas.microsoft.com/office/drawing/2014/main" id="{A5AC3245-7A3A-4AA5-9088-E89F81D5D8AA}"/>
              </a:ext>
            </a:extLst>
          </p:cNvPr>
          <p:cNvSpPr txBox="1">
            <a:spLocks noChangeArrowheads="1"/>
          </p:cNvSpPr>
          <p:nvPr/>
        </p:nvSpPr>
        <p:spPr bwMode="auto">
          <a:xfrm>
            <a:off x="7818422" y="2442497"/>
            <a:ext cx="885693" cy="3485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572" rIns="0" bIns="0"/>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964"/>
              </a:spcAft>
            </a:pPr>
            <a:r>
              <a:rPr lang="fr-FR" altLang="fr-FR" sz="1814" dirty="0"/>
              <a:t>8 – 5 = ...</a:t>
            </a:r>
          </a:p>
        </p:txBody>
      </p:sp>
      <p:cxnSp>
        <p:nvCxnSpPr>
          <p:cNvPr id="23560" name="AutoShape 8">
            <a:extLst>
              <a:ext uri="{FF2B5EF4-FFF2-40B4-BE49-F238E27FC236}">
                <a16:creationId xmlns:a16="http://schemas.microsoft.com/office/drawing/2014/main" id="{E36D7238-E001-4989-8ECA-95781416547A}"/>
              </a:ext>
            </a:extLst>
          </p:cNvPr>
          <p:cNvCxnSpPr>
            <a:cxnSpLocks noChangeShapeType="1"/>
          </p:cNvCxnSpPr>
          <p:nvPr/>
        </p:nvCxnSpPr>
        <p:spPr bwMode="auto">
          <a:xfrm>
            <a:off x="7442543" y="2151586"/>
            <a:ext cx="1905320" cy="1441"/>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61" name="Oval 9">
            <a:extLst>
              <a:ext uri="{FF2B5EF4-FFF2-40B4-BE49-F238E27FC236}">
                <a16:creationId xmlns:a16="http://schemas.microsoft.com/office/drawing/2014/main" id="{080CC68B-D15A-422C-911E-F0D3A8F08BB2}"/>
              </a:ext>
            </a:extLst>
          </p:cNvPr>
          <p:cNvSpPr>
            <a:spLocks noChangeArrowheads="1"/>
          </p:cNvSpPr>
          <p:nvPr/>
        </p:nvSpPr>
        <p:spPr bwMode="auto">
          <a:xfrm>
            <a:off x="8093490" y="1775708"/>
            <a:ext cx="300992" cy="300991"/>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-5</a:t>
            </a:r>
          </a:p>
        </p:txBody>
      </p:sp>
      <p:sp>
        <p:nvSpPr>
          <p:cNvPr id="23562" name="Rectangle 10">
            <a:extLst>
              <a:ext uri="{FF2B5EF4-FFF2-40B4-BE49-F238E27FC236}">
                <a16:creationId xmlns:a16="http://schemas.microsoft.com/office/drawing/2014/main" id="{77A8D276-4A0B-4449-94C1-BD4CB70870AF}"/>
              </a:ext>
            </a:extLst>
          </p:cNvPr>
          <p:cNvSpPr>
            <a:spLocks noChangeArrowheads="1"/>
          </p:cNvSpPr>
          <p:nvPr/>
        </p:nvSpPr>
        <p:spPr bwMode="auto">
          <a:xfrm>
            <a:off x="9346422" y="2026294"/>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sp>
        <p:nvSpPr>
          <p:cNvPr id="23563" name="Rectangle 11">
            <a:extLst>
              <a:ext uri="{FF2B5EF4-FFF2-40B4-BE49-F238E27FC236}">
                <a16:creationId xmlns:a16="http://schemas.microsoft.com/office/drawing/2014/main" id="{A2099079-BCEF-4761-9AFF-E3A484555E14}"/>
              </a:ext>
            </a:extLst>
          </p:cNvPr>
          <p:cNvSpPr>
            <a:spLocks noChangeArrowheads="1"/>
          </p:cNvSpPr>
          <p:nvPr/>
        </p:nvSpPr>
        <p:spPr bwMode="auto">
          <a:xfrm>
            <a:off x="7141551" y="2026294"/>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8</a:t>
            </a:r>
          </a:p>
        </p:txBody>
      </p:sp>
      <p:sp>
        <p:nvSpPr>
          <p:cNvPr id="23564" name="Text Box 12">
            <a:extLst>
              <a:ext uri="{FF2B5EF4-FFF2-40B4-BE49-F238E27FC236}">
                <a16:creationId xmlns:a16="http://schemas.microsoft.com/office/drawing/2014/main" id="{0E4C1B3F-7BAC-4066-BA5D-BB554130A04D}"/>
              </a:ext>
            </a:extLst>
          </p:cNvPr>
          <p:cNvSpPr txBox="1">
            <a:spLocks noChangeArrowheads="1"/>
          </p:cNvSpPr>
          <p:nvPr/>
        </p:nvSpPr>
        <p:spPr bwMode="auto">
          <a:xfrm>
            <a:off x="3156652" y="3591738"/>
            <a:ext cx="1175163" cy="663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429" rIns="0" bIns="0"/>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590"/>
              </a:spcAft>
            </a:pPr>
            <a:r>
              <a:rPr lang="fr-FR" altLang="fr-FR" sz="1361"/>
              <a:t>… + 5 = 9</a:t>
            </a:r>
          </a:p>
          <a:p>
            <a:pPr>
              <a:spcAft>
                <a:spcPts val="964"/>
              </a:spcAft>
            </a:pPr>
            <a:r>
              <a:rPr lang="fr-FR" altLang="fr-FR" sz="1361"/>
              <a:t>puis 9 – 5 = ...</a:t>
            </a:r>
          </a:p>
        </p:txBody>
      </p:sp>
      <p:cxnSp>
        <p:nvCxnSpPr>
          <p:cNvPr id="23565" name="AutoShape 13">
            <a:extLst>
              <a:ext uri="{FF2B5EF4-FFF2-40B4-BE49-F238E27FC236}">
                <a16:creationId xmlns:a16="http://schemas.microsoft.com/office/drawing/2014/main" id="{745950D5-1CD5-4D8C-BB82-AEF283D166E1}"/>
              </a:ext>
            </a:extLst>
          </p:cNvPr>
          <p:cNvCxnSpPr>
            <a:cxnSpLocks noChangeShapeType="1"/>
          </p:cNvCxnSpPr>
          <p:nvPr/>
        </p:nvCxnSpPr>
        <p:spPr bwMode="auto">
          <a:xfrm>
            <a:off x="2870062" y="3457804"/>
            <a:ext cx="1905320" cy="1440"/>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66" name="Oval 14">
            <a:extLst>
              <a:ext uri="{FF2B5EF4-FFF2-40B4-BE49-F238E27FC236}">
                <a16:creationId xmlns:a16="http://schemas.microsoft.com/office/drawing/2014/main" id="{5E116625-7348-470D-B056-35B8A601A581}"/>
              </a:ext>
            </a:extLst>
          </p:cNvPr>
          <p:cNvSpPr>
            <a:spLocks noChangeArrowheads="1"/>
          </p:cNvSpPr>
          <p:nvPr/>
        </p:nvSpPr>
        <p:spPr bwMode="auto">
          <a:xfrm>
            <a:off x="3521011" y="3081924"/>
            <a:ext cx="300991" cy="300992"/>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+5</a:t>
            </a:r>
          </a:p>
        </p:txBody>
      </p:sp>
      <p:sp>
        <p:nvSpPr>
          <p:cNvPr id="23567" name="Rectangle 15">
            <a:extLst>
              <a:ext uri="{FF2B5EF4-FFF2-40B4-BE49-F238E27FC236}">
                <a16:creationId xmlns:a16="http://schemas.microsoft.com/office/drawing/2014/main" id="{B44C494D-3C04-4F5D-BBFE-4976024BA373}"/>
              </a:ext>
            </a:extLst>
          </p:cNvPr>
          <p:cNvSpPr>
            <a:spLocks noChangeArrowheads="1"/>
          </p:cNvSpPr>
          <p:nvPr/>
        </p:nvSpPr>
        <p:spPr bwMode="auto">
          <a:xfrm>
            <a:off x="4775382" y="3332511"/>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9</a:t>
            </a:r>
          </a:p>
        </p:txBody>
      </p:sp>
      <p:sp>
        <p:nvSpPr>
          <p:cNvPr id="23568" name="Rectangle 16">
            <a:extLst>
              <a:ext uri="{FF2B5EF4-FFF2-40B4-BE49-F238E27FC236}">
                <a16:creationId xmlns:a16="http://schemas.microsoft.com/office/drawing/2014/main" id="{65163EA8-F65A-47FF-9948-926738F3E7F6}"/>
              </a:ext>
            </a:extLst>
          </p:cNvPr>
          <p:cNvSpPr>
            <a:spLocks noChangeArrowheads="1"/>
          </p:cNvSpPr>
          <p:nvPr/>
        </p:nvSpPr>
        <p:spPr bwMode="auto">
          <a:xfrm>
            <a:off x="2569071" y="3332511"/>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cxnSp>
        <p:nvCxnSpPr>
          <p:cNvPr id="23569" name="AutoShape 17">
            <a:extLst>
              <a:ext uri="{FF2B5EF4-FFF2-40B4-BE49-F238E27FC236}">
                <a16:creationId xmlns:a16="http://schemas.microsoft.com/office/drawing/2014/main" id="{156F38D3-659D-48E9-8921-5C6993481C58}"/>
              </a:ext>
            </a:extLst>
          </p:cNvPr>
          <p:cNvCxnSpPr>
            <a:cxnSpLocks noChangeShapeType="1"/>
          </p:cNvCxnSpPr>
          <p:nvPr/>
        </p:nvCxnSpPr>
        <p:spPr bwMode="auto">
          <a:xfrm>
            <a:off x="2870062" y="4764020"/>
            <a:ext cx="1905320" cy="1441"/>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70" name="Oval 18">
            <a:extLst>
              <a:ext uri="{FF2B5EF4-FFF2-40B4-BE49-F238E27FC236}">
                <a16:creationId xmlns:a16="http://schemas.microsoft.com/office/drawing/2014/main" id="{3ED2E6E6-3138-4374-B062-4DCB142E26AE}"/>
              </a:ext>
            </a:extLst>
          </p:cNvPr>
          <p:cNvSpPr>
            <a:spLocks noChangeArrowheads="1"/>
          </p:cNvSpPr>
          <p:nvPr/>
        </p:nvSpPr>
        <p:spPr bwMode="auto">
          <a:xfrm>
            <a:off x="3521011" y="4388142"/>
            <a:ext cx="300991" cy="300991"/>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sp>
        <p:nvSpPr>
          <p:cNvPr id="23571" name="Rectangle 19">
            <a:extLst>
              <a:ext uri="{FF2B5EF4-FFF2-40B4-BE49-F238E27FC236}">
                <a16:creationId xmlns:a16="http://schemas.microsoft.com/office/drawing/2014/main" id="{95035C6F-B81C-441F-A4E3-67AC5130F5E0}"/>
              </a:ext>
            </a:extLst>
          </p:cNvPr>
          <p:cNvSpPr>
            <a:spLocks noChangeArrowheads="1"/>
          </p:cNvSpPr>
          <p:nvPr/>
        </p:nvSpPr>
        <p:spPr bwMode="auto">
          <a:xfrm>
            <a:off x="4775382" y="4638729"/>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9</a:t>
            </a:r>
          </a:p>
        </p:txBody>
      </p:sp>
      <p:sp>
        <p:nvSpPr>
          <p:cNvPr id="23572" name="Rectangle 20">
            <a:extLst>
              <a:ext uri="{FF2B5EF4-FFF2-40B4-BE49-F238E27FC236}">
                <a16:creationId xmlns:a16="http://schemas.microsoft.com/office/drawing/2014/main" id="{0D3FF453-A43B-46D8-A1AA-E220F5184EFE}"/>
              </a:ext>
            </a:extLst>
          </p:cNvPr>
          <p:cNvSpPr>
            <a:spLocks noChangeArrowheads="1"/>
          </p:cNvSpPr>
          <p:nvPr/>
        </p:nvSpPr>
        <p:spPr bwMode="auto">
          <a:xfrm>
            <a:off x="2569071" y="4638729"/>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3</a:t>
            </a:r>
          </a:p>
        </p:txBody>
      </p:sp>
      <p:cxnSp>
        <p:nvCxnSpPr>
          <p:cNvPr id="23573" name="AutoShape 21">
            <a:extLst>
              <a:ext uri="{FF2B5EF4-FFF2-40B4-BE49-F238E27FC236}">
                <a16:creationId xmlns:a16="http://schemas.microsoft.com/office/drawing/2014/main" id="{EFDC752F-D9F6-4B10-87C6-28D479DF5B18}"/>
              </a:ext>
            </a:extLst>
          </p:cNvPr>
          <p:cNvCxnSpPr>
            <a:cxnSpLocks noChangeShapeType="1"/>
          </p:cNvCxnSpPr>
          <p:nvPr/>
        </p:nvCxnSpPr>
        <p:spPr bwMode="auto">
          <a:xfrm>
            <a:off x="7442543" y="3457804"/>
            <a:ext cx="1905320" cy="1440"/>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74" name="Oval 22">
            <a:extLst>
              <a:ext uri="{FF2B5EF4-FFF2-40B4-BE49-F238E27FC236}">
                <a16:creationId xmlns:a16="http://schemas.microsoft.com/office/drawing/2014/main" id="{0D8EF6A6-3A5A-4441-92EA-C37AD50DDD56}"/>
              </a:ext>
            </a:extLst>
          </p:cNvPr>
          <p:cNvSpPr>
            <a:spLocks noChangeArrowheads="1"/>
          </p:cNvSpPr>
          <p:nvPr/>
        </p:nvSpPr>
        <p:spPr bwMode="auto">
          <a:xfrm>
            <a:off x="8093490" y="3081924"/>
            <a:ext cx="300992" cy="300992"/>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-5</a:t>
            </a:r>
          </a:p>
        </p:txBody>
      </p:sp>
      <p:sp>
        <p:nvSpPr>
          <p:cNvPr id="23575" name="Rectangle 23">
            <a:extLst>
              <a:ext uri="{FF2B5EF4-FFF2-40B4-BE49-F238E27FC236}">
                <a16:creationId xmlns:a16="http://schemas.microsoft.com/office/drawing/2014/main" id="{C3AA3C8A-3F3E-410E-A883-5AF6FD1FFF47}"/>
              </a:ext>
            </a:extLst>
          </p:cNvPr>
          <p:cNvSpPr>
            <a:spLocks noChangeArrowheads="1"/>
          </p:cNvSpPr>
          <p:nvPr/>
        </p:nvSpPr>
        <p:spPr bwMode="auto">
          <a:xfrm>
            <a:off x="9346422" y="3332511"/>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3</a:t>
            </a:r>
          </a:p>
        </p:txBody>
      </p:sp>
      <p:sp>
        <p:nvSpPr>
          <p:cNvPr id="23576" name="Rectangle 24">
            <a:extLst>
              <a:ext uri="{FF2B5EF4-FFF2-40B4-BE49-F238E27FC236}">
                <a16:creationId xmlns:a16="http://schemas.microsoft.com/office/drawing/2014/main" id="{B22F67AF-66D0-4A87-94AB-1248116B9B68}"/>
              </a:ext>
            </a:extLst>
          </p:cNvPr>
          <p:cNvSpPr>
            <a:spLocks noChangeArrowheads="1"/>
          </p:cNvSpPr>
          <p:nvPr/>
        </p:nvSpPr>
        <p:spPr bwMode="auto">
          <a:xfrm>
            <a:off x="7141551" y="3332511"/>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cxnSp>
        <p:nvCxnSpPr>
          <p:cNvPr id="23577" name="AutoShape 25">
            <a:extLst>
              <a:ext uri="{FF2B5EF4-FFF2-40B4-BE49-F238E27FC236}">
                <a16:creationId xmlns:a16="http://schemas.microsoft.com/office/drawing/2014/main" id="{23FBF835-67E6-49AB-9771-6CC67AC38C41}"/>
              </a:ext>
            </a:extLst>
          </p:cNvPr>
          <p:cNvCxnSpPr>
            <a:cxnSpLocks noChangeShapeType="1"/>
          </p:cNvCxnSpPr>
          <p:nvPr/>
        </p:nvCxnSpPr>
        <p:spPr bwMode="auto">
          <a:xfrm>
            <a:off x="7442543" y="4764020"/>
            <a:ext cx="1905320" cy="1441"/>
          </a:xfrm>
          <a:prstGeom prst="straightConnector1">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578" name="Oval 26">
            <a:extLst>
              <a:ext uri="{FF2B5EF4-FFF2-40B4-BE49-F238E27FC236}">
                <a16:creationId xmlns:a16="http://schemas.microsoft.com/office/drawing/2014/main" id="{9B2A4A1D-5455-4E9C-9B12-948C8C8E7250}"/>
              </a:ext>
            </a:extLst>
          </p:cNvPr>
          <p:cNvSpPr>
            <a:spLocks noChangeArrowheads="1"/>
          </p:cNvSpPr>
          <p:nvPr/>
        </p:nvSpPr>
        <p:spPr bwMode="auto">
          <a:xfrm>
            <a:off x="8093490" y="4388142"/>
            <a:ext cx="300992" cy="300991"/>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a:t>
            </a:r>
          </a:p>
        </p:txBody>
      </p:sp>
      <p:sp>
        <p:nvSpPr>
          <p:cNvPr id="23579" name="Rectangle 27">
            <a:extLst>
              <a:ext uri="{FF2B5EF4-FFF2-40B4-BE49-F238E27FC236}">
                <a16:creationId xmlns:a16="http://schemas.microsoft.com/office/drawing/2014/main" id="{94291715-2027-4871-A912-F54EED0CB153}"/>
              </a:ext>
            </a:extLst>
          </p:cNvPr>
          <p:cNvSpPr>
            <a:spLocks noChangeArrowheads="1"/>
          </p:cNvSpPr>
          <p:nvPr/>
        </p:nvSpPr>
        <p:spPr bwMode="auto">
          <a:xfrm>
            <a:off x="9346422" y="4638729"/>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3</a:t>
            </a:r>
          </a:p>
        </p:txBody>
      </p:sp>
      <p:sp>
        <p:nvSpPr>
          <p:cNvPr id="23580" name="Rectangle 28">
            <a:extLst>
              <a:ext uri="{FF2B5EF4-FFF2-40B4-BE49-F238E27FC236}">
                <a16:creationId xmlns:a16="http://schemas.microsoft.com/office/drawing/2014/main" id="{D9FB5B06-81C8-4A14-AD2D-37A58AC7454B}"/>
              </a:ext>
            </a:extLst>
          </p:cNvPr>
          <p:cNvSpPr>
            <a:spLocks noChangeArrowheads="1"/>
          </p:cNvSpPr>
          <p:nvPr/>
        </p:nvSpPr>
        <p:spPr bwMode="auto">
          <a:xfrm>
            <a:off x="7141551" y="4638729"/>
            <a:ext cx="250586" cy="250586"/>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853" rIns="81646" bIns="40823" anchor="ctr"/>
          <a:lstStyle/>
          <a:p>
            <a:pPr algn="ctr"/>
            <a:r>
              <a:rPr lang="fr-FR" altLang="fr-FR" sz="1996">
                <a:solidFill>
                  <a:srgbClr val="336699"/>
                </a:solidFill>
              </a:rPr>
              <a:t>8</a:t>
            </a:r>
          </a:p>
        </p:txBody>
      </p:sp>
      <p:sp>
        <p:nvSpPr>
          <p:cNvPr id="23581" name="Text Box 29">
            <a:extLst>
              <a:ext uri="{FF2B5EF4-FFF2-40B4-BE49-F238E27FC236}">
                <a16:creationId xmlns:a16="http://schemas.microsoft.com/office/drawing/2014/main" id="{1416928F-CA9D-4ECF-B293-C5849B9AD553}"/>
              </a:ext>
            </a:extLst>
          </p:cNvPr>
          <p:cNvSpPr txBox="1">
            <a:spLocks noChangeArrowheads="1"/>
          </p:cNvSpPr>
          <p:nvPr/>
        </p:nvSpPr>
        <p:spPr bwMode="auto">
          <a:xfrm>
            <a:off x="2978073" y="5927663"/>
            <a:ext cx="6061597" cy="407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5853" rIns="81646" bIns="40823"/>
          <a:lstStyle>
            <a:lvl1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996" b="1">
                <a:solidFill>
                  <a:srgbClr val="006699"/>
                </a:solidFill>
              </a:rPr>
              <a:t>6</a:t>
            </a:r>
            <a:r>
              <a:rPr lang="fr-FR" altLang="fr-FR" sz="1996">
                <a:solidFill>
                  <a:srgbClr val="006699"/>
                </a:solidFill>
              </a:rPr>
              <a:t> catégories de problèmes, pour </a:t>
            </a:r>
            <a:r>
              <a:rPr lang="fr-FR" altLang="fr-FR" sz="1996" b="1">
                <a:solidFill>
                  <a:srgbClr val="006699"/>
                </a:solidFill>
              </a:rPr>
              <a:t>1</a:t>
            </a:r>
            <a:r>
              <a:rPr lang="fr-FR" altLang="fr-FR" sz="1996">
                <a:solidFill>
                  <a:srgbClr val="006699"/>
                </a:solidFill>
              </a:rPr>
              <a:t> seule structure</a:t>
            </a:r>
          </a:p>
        </p:txBody>
      </p:sp>
      <p:sp>
        <p:nvSpPr>
          <p:cNvPr id="23582" name="Line 30">
            <a:extLst>
              <a:ext uri="{FF2B5EF4-FFF2-40B4-BE49-F238E27FC236}">
                <a16:creationId xmlns:a16="http://schemas.microsoft.com/office/drawing/2014/main" id="{BEA8DAA6-3A50-42FE-9CEC-F81F1F8138F7}"/>
              </a:ext>
            </a:extLst>
          </p:cNvPr>
          <p:cNvSpPr>
            <a:spLocks noChangeShapeType="1"/>
          </p:cNvSpPr>
          <p:nvPr/>
        </p:nvSpPr>
        <p:spPr bwMode="auto">
          <a:xfrm flipV="1">
            <a:off x="754479" y="2478501"/>
            <a:ext cx="2402173" cy="308190"/>
          </a:xfrm>
          <a:prstGeom prst="line">
            <a:avLst/>
          </a:prstGeom>
          <a:noFill/>
          <a:ln w="76320" cap="flat">
            <a:solidFill>
              <a:srgbClr val="FF0000"/>
            </a:solidFill>
            <a:prstDash val="sys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3583" name="Line 31">
            <a:extLst>
              <a:ext uri="{FF2B5EF4-FFF2-40B4-BE49-F238E27FC236}">
                <a16:creationId xmlns:a16="http://schemas.microsoft.com/office/drawing/2014/main" id="{8CA292FC-0EC9-4CDC-B7AF-8E1CB0BE2C69}"/>
              </a:ext>
            </a:extLst>
          </p:cNvPr>
          <p:cNvSpPr>
            <a:spLocks noChangeShapeType="1"/>
          </p:cNvSpPr>
          <p:nvPr/>
        </p:nvSpPr>
        <p:spPr bwMode="auto">
          <a:xfrm flipH="1" flipV="1">
            <a:off x="9067031" y="2475621"/>
            <a:ext cx="2704604" cy="21599"/>
          </a:xfrm>
          <a:prstGeom prst="line">
            <a:avLst/>
          </a:prstGeom>
          <a:noFill/>
          <a:ln w="76320" cap="flat">
            <a:solidFill>
              <a:srgbClr val="FF0000"/>
            </a:solidFill>
            <a:prstDash val="sys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3584" name="Text Box 32">
            <a:extLst>
              <a:ext uri="{FF2B5EF4-FFF2-40B4-BE49-F238E27FC236}">
                <a16:creationId xmlns:a16="http://schemas.microsoft.com/office/drawing/2014/main" id="{9569A327-821D-40E4-9619-56DA09EA4939}"/>
              </a:ext>
            </a:extLst>
          </p:cNvPr>
          <p:cNvSpPr txBox="1">
            <a:spLocks noChangeArrowheads="1"/>
          </p:cNvSpPr>
          <p:nvPr/>
        </p:nvSpPr>
        <p:spPr bwMode="auto">
          <a:xfrm>
            <a:off x="7891869" y="3591738"/>
            <a:ext cx="1175163" cy="663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429" rIns="0" bIns="0"/>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590"/>
              </a:spcAft>
            </a:pPr>
            <a:r>
              <a:rPr lang="fr-FR" altLang="fr-FR" sz="1361"/>
              <a:t>… – 5 = 3</a:t>
            </a:r>
          </a:p>
          <a:p>
            <a:pPr>
              <a:spcAft>
                <a:spcPts val="964"/>
              </a:spcAft>
            </a:pPr>
            <a:r>
              <a:rPr lang="fr-FR" altLang="fr-FR" sz="1361"/>
              <a:t>puis 3 + 5 = ...</a:t>
            </a:r>
          </a:p>
        </p:txBody>
      </p:sp>
      <p:sp>
        <p:nvSpPr>
          <p:cNvPr id="23585" name="Text Box 33">
            <a:extLst>
              <a:ext uri="{FF2B5EF4-FFF2-40B4-BE49-F238E27FC236}">
                <a16:creationId xmlns:a16="http://schemas.microsoft.com/office/drawing/2014/main" id="{0B1D75CE-C03E-4123-BD71-E5D344AFE0B0}"/>
              </a:ext>
            </a:extLst>
          </p:cNvPr>
          <p:cNvSpPr txBox="1">
            <a:spLocks noChangeArrowheads="1"/>
          </p:cNvSpPr>
          <p:nvPr/>
        </p:nvSpPr>
        <p:spPr bwMode="auto">
          <a:xfrm>
            <a:off x="3156652" y="4997325"/>
            <a:ext cx="1175163" cy="663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429" rIns="0" bIns="0"/>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590"/>
              </a:spcAft>
            </a:pPr>
            <a:r>
              <a:rPr lang="fr-FR" altLang="fr-FR" sz="1361"/>
              <a:t>3 + ... = 9</a:t>
            </a:r>
          </a:p>
          <a:p>
            <a:pPr>
              <a:spcAft>
                <a:spcPts val="964"/>
              </a:spcAft>
            </a:pPr>
            <a:r>
              <a:rPr lang="fr-FR" altLang="fr-FR" sz="1361"/>
              <a:t>puis 9 – 3 = ...</a:t>
            </a:r>
          </a:p>
        </p:txBody>
      </p:sp>
      <p:sp>
        <p:nvSpPr>
          <p:cNvPr id="23586" name="Text Box 34">
            <a:extLst>
              <a:ext uri="{FF2B5EF4-FFF2-40B4-BE49-F238E27FC236}">
                <a16:creationId xmlns:a16="http://schemas.microsoft.com/office/drawing/2014/main" id="{D57D85AC-0C92-4B13-BF16-F335AB053C7D}"/>
              </a:ext>
            </a:extLst>
          </p:cNvPr>
          <p:cNvSpPr txBox="1">
            <a:spLocks noChangeArrowheads="1"/>
          </p:cNvSpPr>
          <p:nvPr/>
        </p:nvSpPr>
        <p:spPr bwMode="auto">
          <a:xfrm>
            <a:off x="7891869" y="4964203"/>
            <a:ext cx="1175163" cy="663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429" rIns="0" bIns="0"/>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590"/>
              </a:spcAft>
            </a:pPr>
            <a:r>
              <a:rPr lang="fr-FR" altLang="fr-FR" sz="1361"/>
              <a:t>8 – ... = 3</a:t>
            </a:r>
          </a:p>
          <a:p>
            <a:pPr>
              <a:spcAft>
                <a:spcPts val="964"/>
              </a:spcAft>
            </a:pPr>
            <a:r>
              <a:rPr lang="fr-FR" altLang="fr-FR" sz="1361"/>
              <a:t>puis 8 – 3 =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lowchart: Document 22">
            <a:extLst>
              <a:ext uri="{FF2B5EF4-FFF2-40B4-BE49-F238E27FC236}">
                <a16:creationId xmlns:a16="http://schemas.microsoft.com/office/drawing/2014/main" id="{D12DDE76-C203-4047-9998-63900085B5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3D54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D50B7CD-8B61-4B85-B2ED-6E67205ED951}"/>
              </a:ext>
            </a:extLst>
          </p:cNvPr>
          <p:cNvSpPr>
            <a:spLocks noGrp="1"/>
          </p:cNvSpPr>
          <p:nvPr>
            <p:ph type="title"/>
          </p:nvPr>
        </p:nvSpPr>
        <p:spPr>
          <a:xfrm>
            <a:off x="838200" y="171162"/>
            <a:ext cx="2840182" cy="2371148"/>
          </a:xfrm>
        </p:spPr>
        <p:txBody>
          <a:bodyPr>
            <a:normAutofit/>
          </a:bodyPr>
          <a:lstStyle/>
          <a:p>
            <a:r>
              <a:rPr lang="fr-FR" sz="3200">
                <a:solidFill>
                  <a:srgbClr val="FFFFFF"/>
                </a:solidFill>
              </a:rPr>
              <a:t>Le rapport Villani-Torrossian</a:t>
            </a:r>
          </a:p>
        </p:txBody>
      </p:sp>
      <p:pic>
        <p:nvPicPr>
          <p:cNvPr id="4" name="Image 3">
            <a:extLst>
              <a:ext uri="{FF2B5EF4-FFF2-40B4-BE49-F238E27FC236}">
                <a16:creationId xmlns:a16="http://schemas.microsoft.com/office/drawing/2014/main" id="{B1B7934C-DC8A-441F-ACA7-8757AF8E8DC3}"/>
              </a:ext>
            </a:extLst>
          </p:cNvPr>
          <p:cNvPicPr>
            <a:picLocks noChangeAspect="1"/>
          </p:cNvPicPr>
          <p:nvPr/>
        </p:nvPicPr>
        <p:blipFill>
          <a:blip r:embed="rId2"/>
          <a:stretch>
            <a:fillRect/>
          </a:stretch>
        </p:blipFill>
        <p:spPr>
          <a:xfrm>
            <a:off x="4207933" y="2400833"/>
            <a:ext cx="7815788" cy="2188420"/>
          </a:xfrm>
          <a:prstGeom prst="rect">
            <a:avLst/>
          </a:prstGeom>
        </p:spPr>
      </p:pic>
    </p:spTree>
    <p:extLst>
      <p:ext uri="{BB962C8B-B14F-4D97-AF65-F5344CB8AC3E}">
        <p14:creationId xmlns:p14="http://schemas.microsoft.com/office/powerpoint/2010/main" val="3822864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numéro de diapositive 5">
            <a:extLst>
              <a:ext uri="{FF2B5EF4-FFF2-40B4-BE49-F238E27FC236}">
                <a16:creationId xmlns:a16="http://schemas.microsoft.com/office/drawing/2014/main" id="{4920C54D-83FB-47DA-9660-8FE43047C639}"/>
              </a:ext>
            </a:extLst>
          </p:cNvPr>
          <p:cNvSpPr>
            <a:spLocks noGrp="1"/>
          </p:cNvSpPr>
          <p:nvPr>
            <p:ph type="sldNum" idx="12"/>
          </p:nvPr>
        </p:nvSpPr>
        <p:spPr/>
        <p:txBody>
          <a:bodyPr/>
          <a:lstStyle/>
          <a:p>
            <a:fld id="{078C30F2-0286-41F3-BD38-829083B8B490}" type="slidenum">
              <a:rPr lang="fr-FR" altLang="fr-FR"/>
              <a:pPr/>
              <a:t>30</a:t>
            </a:fld>
            <a:endParaRPr lang="fr-FR" altLang="fr-FR"/>
          </a:p>
        </p:txBody>
      </p:sp>
      <p:sp>
        <p:nvSpPr>
          <p:cNvPr id="25601" name="Rectangle 1">
            <a:extLst>
              <a:ext uri="{FF2B5EF4-FFF2-40B4-BE49-F238E27FC236}">
                <a16:creationId xmlns:a16="http://schemas.microsoft.com/office/drawing/2014/main" id="{05DF2464-017B-4F20-91A2-39B6705CBDE3}"/>
              </a:ext>
            </a:extLst>
          </p:cNvPr>
          <p:cNvSpPr>
            <a:spLocks noGrp="1" noChangeArrowheads="1"/>
          </p:cNvSpPr>
          <p:nvPr>
            <p:ph type="title" idx="4294967295"/>
          </p:nvPr>
        </p:nvSpPr>
        <p:spPr>
          <a:xfrm>
            <a:off x="1980049" y="262108"/>
            <a:ext cx="8229024" cy="105419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540" dirty="0"/>
              <a:t>Variations sur Olympe et Charles</a:t>
            </a:r>
            <a:br>
              <a:rPr lang="fr-FR" altLang="fr-FR" sz="2540" dirty="0"/>
            </a:br>
            <a:r>
              <a:rPr lang="fr-FR" altLang="fr-FR" sz="1996" i="1" dirty="0"/>
              <a:t>Les 6 grandes catégories de problème de </a:t>
            </a:r>
            <a:r>
              <a:rPr lang="fr-FR" altLang="fr-FR" sz="1996" b="1" i="1" dirty="0"/>
              <a:t>comparaison</a:t>
            </a:r>
          </a:p>
        </p:txBody>
      </p:sp>
      <p:sp>
        <p:nvSpPr>
          <p:cNvPr id="25602" name="Text Box 2">
            <a:extLst>
              <a:ext uri="{FF2B5EF4-FFF2-40B4-BE49-F238E27FC236}">
                <a16:creationId xmlns:a16="http://schemas.microsoft.com/office/drawing/2014/main" id="{815E8C93-316F-4277-8A19-D9EE42B63381}"/>
              </a:ext>
            </a:extLst>
          </p:cNvPr>
          <p:cNvSpPr txBox="1">
            <a:spLocks noChangeArrowheads="1"/>
          </p:cNvSpPr>
          <p:nvPr/>
        </p:nvSpPr>
        <p:spPr bwMode="auto">
          <a:xfrm>
            <a:off x="2978073" y="5927663"/>
            <a:ext cx="6061597" cy="38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5853" rIns="81646" bIns="40823"/>
          <a:lstStyle>
            <a:lvl1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996" b="1">
                <a:solidFill>
                  <a:srgbClr val="006699"/>
                </a:solidFill>
              </a:rPr>
              <a:t>6</a:t>
            </a:r>
            <a:r>
              <a:rPr lang="fr-FR" altLang="fr-FR" sz="1996">
                <a:solidFill>
                  <a:srgbClr val="006699"/>
                </a:solidFill>
              </a:rPr>
              <a:t> catégories de problèmes, pour </a:t>
            </a:r>
            <a:r>
              <a:rPr lang="fr-FR" altLang="fr-FR" sz="1996" b="1">
                <a:solidFill>
                  <a:srgbClr val="006699"/>
                </a:solidFill>
              </a:rPr>
              <a:t>1</a:t>
            </a:r>
            <a:r>
              <a:rPr lang="fr-FR" altLang="fr-FR" sz="1996">
                <a:solidFill>
                  <a:srgbClr val="006699"/>
                </a:solidFill>
              </a:rPr>
              <a:t> seule structure</a:t>
            </a:r>
          </a:p>
        </p:txBody>
      </p:sp>
      <p:sp>
        <p:nvSpPr>
          <p:cNvPr id="25603" name="Rectangle 3">
            <a:extLst>
              <a:ext uri="{FF2B5EF4-FFF2-40B4-BE49-F238E27FC236}">
                <a16:creationId xmlns:a16="http://schemas.microsoft.com/office/drawing/2014/main" id="{6DBBB03C-798D-4614-86CF-08D02CB6201A}"/>
              </a:ext>
            </a:extLst>
          </p:cNvPr>
          <p:cNvSpPr>
            <a:spLocks noChangeArrowheads="1"/>
          </p:cNvSpPr>
          <p:nvPr/>
        </p:nvSpPr>
        <p:spPr bwMode="auto">
          <a:xfrm>
            <a:off x="2829738" y="1664816"/>
            <a:ext cx="292350" cy="292351"/>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27</a:t>
            </a:r>
          </a:p>
        </p:txBody>
      </p:sp>
      <p:sp>
        <p:nvSpPr>
          <p:cNvPr id="25604" name="Rectangle 4">
            <a:extLst>
              <a:ext uri="{FF2B5EF4-FFF2-40B4-BE49-F238E27FC236}">
                <a16:creationId xmlns:a16="http://schemas.microsoft.com/office/drawing/2014/main" id="{35962E6B-6C96-46D2-AD20-7B0BC22866A8}"/>
              </a:ext>
            </a:extLst>
          </p:cNvPr>
          <p:cNvSpPr>
            <a:spLocks noChangeArrowheads="1"/>
          </p:cNvSpPr>
          <p:nvPr/>
        </p:nvSpPr>
        <p:spPr bwMode="auto">
          <a:xfrm>
            <a:off x="2829738" y="2896145"/>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FF3333"/>
                </a:solidFill>
              </a:rPr>
              <a:t>?</a:t>
            </a:r>
          </a:p>
        </p:txBody>
      </p:sp>
      <p:sp>
        <p:nvSpPr>
          <p:cNvPr id="25605" name="Line 5">
            <a:extLst>
              <a:ext uri="{FF2B5EF4-FFF2-40B4-BE49-F238E27FC236}">
                <a16:creationId xmlns:a16="http://schemas.microsoft.com/office/drawing/2014/main" id="{9019BE3D-F7AB-4159-800D-E12C17068D01}"/>
              </a:ext>
            </a:extLst>
          </p:cNvPr>
          <p:cNvSpPr>
            <a:spLocks noChangeShapeType="1"/>
          </p:cNvSpPr>
          <p:nvPr/>
        </p:nvSpPr>
        <p:spPr bwMode="auto">
          <a:xfrm>
            <a:off x="3005437" y="1967247"/>
            <a:ext cx="1440"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06" name="Oval 6">
            <a:extLst>
              <a:ext uri="{FF2B5EF4-FFF2-40B4-BE49-F238E27FC236}">
                <a16:creationId xmlns:a16="http://schemas.microsoft.com/office/drawing/2014/main" id="{98921883-61F8-4633-BFAB-C2C647429098}"/>
              </a:ext>
            </a:extLst>
          </p:cNvPr>
          <p:cNvSpPr>
            <a:spLocks noChangeArrowheads="1"/>
          </p:cNvSpPr>
          <p:nvPr/>
        </p:nvSpPr>
        <p:spPr bwMode="auto">
          <a:xfrm>
            <a:off x="3106247" y="2164549"/>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+19</a:t>
            </a:r>
          </a:p>
        </p:txBody>
      </p:sp>
      <p:sp>
        <p:nvSpPr>
          <p:cNvPr id="25607" name="Rectangle 7">
            <a:extLst>
              <a:ext uri="{FF2B5EF4-FFF2-40B4-BE49-F238E27FC236}">
                <a16:creationId xmlns:a16="http://schemas.microsoft.com/office/drawing/2014/main" id="{E1791378-99C9-4CE7-91CB-7157DE97F57F}"/>
              </a:ext>
            </a:extLst>
          </p:cNvPr>
          <p:cNvSpPr>
            <a:spLocks noChangeArrowheads="1"/>
          </p:cNvSpPr>
          <p:nvPr/>
        </p:nvSpPr>
        <p:spPr bwMode="auto">
          <a:xfrm>
            <a:off x="2826858" y="3624862"/>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27</a:t>
            </a:r>
          </a:p>
        </p:txBody>
      </p:sp>
      <p:sp>
        <p:nvSpPr>
          <p:cNvPr id="25608" name="Rectangle 8">
            <a:extLst>
              <a:ext uri="{FF2B5EF4-FFF2-40B4-BE49-F238E27FC236}">
                <a16:creationId xmlns:a16="http://schemas.microsoft.com/office/drawing/2014/main" id="{286BB42D-BF16-49DB-AA35-562701D3359E}"/>
              </a:ext>
            </a:extLst>
          </p:cNvPr>
          <p:cNvSpPr>
            <a:spLocks noChangeArrowheads="1"/>
          </p:cNvSpPr>
          <p:nvPr/>
        </p:nvSpPr>
        <p:spPr bwMode="auto">
          <a:xfrm>
            <a:off x="2826858" y="4854751"/>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5395" rIns="81646" bIns="40823" anchor="ctr"/>
          <a:lstStyle/>
          <a:p>
            <a:pPr algn="ctr"/>
            <a:r>
              <a:rPr lang="fr-FR" altLang="fr-FR" sz="1814" b="1">
                <a:solidFill>
                  <a:srgbClr val="FF3333"/>
                </a:solidFill>
              </a:rPr>
              <a:t>?</a:t>
            </a:r>
          </a:p>
        </p:txBody>
      </p:sp>
      <p:sp>
        <p:nvSpPr>
          <p:cNvPr id="25609" name="Line 9">
            <a:extLst>
              <a:ext uri="{FF2B5EF4-FFF2-40B4-BE49-F238E27FC236}">
                <a16:creationId xmlns:a16="http://schemas.microsoft.com/office/drawing/2014/main" id="{5282D7FA-4C00-4C34-A9E9-B35173519E19}"/>
              </a:ext>
            </a:extLst>
          </p:cNvPr>
          <p:cNvSpPr>
            <a:spLocks noChangeShapeType="1"/>
          </p:cNvSpPr>
          <p:nvPr/>
        </p:nvSpPr>
        <p:spPr bwMode="auto">
          <a:xfrm>
            <a:off x="3002556" y="3927293"/>
            <a:ext cx="1440"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10" name="Oval 10">
            <a:extLst>
              <a:ext uri="{FF2B5EF4-FFF2-40B4-BE49-F238E27FC236}">
                <a16:creationId xmlns:a16="http://schemas.microsoft.com/office/drawing/2014/main" id="{17F9CF55-33B8-4985-B46D-28B4F64B4287}"/>
              </a:ext>
            </a:extLst>
          </p:cNvPr>
          <p:cNvSpPr>
            <a:spLocks noChangeArrowheads="1"/>
          </p:cNvSpPr>
          <p:nvPr/>
        </p:nvSpPr>
        <p:spPr bwMode="auto">
          <a:xfrm>
            <a:off x="3103367" y="4124594"/>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- 19</a:t>
            </a:r>
          </a:p>
        </p:txBody>
      </p:sp>
      <p:sp>
        <p:nvSpPr>
          <p:cNvPr id="25611" name="Rectangle 11">
            <a:extLst>
              <a:ext uri="{FF2B5EF4-FFF2-40B4-BE49-F238E27FC236}">
                <a16:creationId xmlns:a16="http://schemas.microsoft.com/office/drawing/2014/main" id="{1B72091B-FC19-49F9-97AA-BF5840B47099}"/>
              </a:ext>
            </a:extLst>
          </p:cNvPr>
          <p:cNvSpPr>
            <a:spLocks noChangeArrowheads="1"/>
          </p:cNvSpPr>
          <p:nvPr/>
        </p:nvSpPr>
        <p:spPr bwMode="auto">
          <a:xfrm>
            <a:off x="5439292" y="1664816"/>
            <a:ext cx="292350" cy="292351"/>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a:t>
            </a:r>
          </a:p>
        </p:txBody>
      </p:sp>
      <p:sp>
        <p:nvSpPr>
          <p:cNvPr id="25612" name="Rectangle 12">
            <a:extLst>
              <a:ext uri="{FF2B5EF4-FFF2-40B4-BE49-F238E27FC236}">
                <a16:creationId xmlns:a16="http://schemas.microsoft.com/office/drawing/2014/main" id="{C8AE0423-A625-4134-9483-770C8487128B}"/>
              </a:ext>
            </a:extLst>
          </p:cNvPr>
          <p:cNvSpPr>
            <a:spLocks noChangeArrowheads="1"/>
          </p:cNvSpPr>
          <p:nvPr/>
        </p:nvSpPr>
        <p:spPr bwMode="auto">
          <a:xfrm>
            <a:off x="5439292" y="2896145"/>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FF3333"/>
                </a:solidFill>
              </a:rPr>
              <a:t>46</a:t>
            </a:r>
          </a:p>
        </p:txBody>
      </p:sp>
      <p:sp>
        <p:nvSpPr>
          <p:cNvPr id="25613" name="Line 13">
            <a:extLst>
              <a:ext uri="{FF2B5EF4-FFF2-40B4-BE49-F238E27FC236}">
                <a16:creationId xmlns:a16="http://schemas.microsoft.com/office/drawing/2014/main" id="{B858398D-06D4-4ED3-842E-49DF6650750F}"/>
              </a:ext>
            </a:extLst>
          </p:cNvPr>
          <p:cNvSpPr>
            <a:spLocks noChangeShapeType="1"/>
          </p:cNvSpPr>
          <p:nvPr/>
        </p:nvSpPr>
        <p:spPr bwMode="auto">
          <a:xfrm>
            <a:off x="5614991" y="1967247"/>
            <a:ext cx="1440"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14" name="Oval 14">
            <a:extLst>
              <a:ext uri="{FF2B5EF4-FFF2-40B4-BE49-F238E27FC236}">
                <a16:creationId xmlns:a16="http://schemas.microsoft.com/office/drawing/2014/main" id="{149C2B4D-61E3-4700-ACDC-7B942CDD9368}"/>
              </a:ext>
            </a:extLst>
          </p:cNvPr>
          <p:cNvSpPr>
            <a:spLocks noChangeArrowheads="1"/>
          </p:cNvSpPr>
          <p:nvPr/>
        </p:nvSpPr>
        <p:spPr bwMode="auto">
          <a:xfrm>
            <a:off x="5715801" y="2164549"/>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+19</a:t>
            </a:r>
          </a:p>
        </p:txBody>
      </p:sp>
      <p:sp>
        <p:nvSpPr>
          <p:cNvPr id="25615" name="Rectangle 15">
            <a:extLst>
              <a:ext uri="{FF2B5EF4-FFF2-40B4-BE49-F238E27FC236}">
                <a16:creationId xmlns:a16="http://schemas.microsoft.com/office/drawing/2014/main" id="{A130D3C8-4AE9-46C4-8ED4-E9FAA22756BF}"/>
              </a:ext>
            </a:extLst>
          </p:cNvPr>
          <p:cNvSpPr>
            <a:spLocks noChangeArrowheads="1"/>
          </p:cNvSpPr>
          <p:nvPr/>
        </p:nvSpPr>
        <p:spPr bwMode="auto">
          <a:xfrm>
            <a:off x="8051726" y="1664816"/>
            <a:ext cx="292350" cy="292351"/>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27</a:t>
            </a:r>
          </a:p>
        </p:txBody>
      </p:sp>
      <p:sp>
        <p:nvSpPr>
          <p:cNvPr id="25616" name="Rectangle 16">
            <a:extLst>
              <a:ext uri="{FF2B5EF4-FFF2-40B4-BE49-F238E27FC236}">
                <a16:creationId xmlns:a16="http://schemas.microsoft.com/office/drawing/2014/main" id="{16110C0C-9816-4D50-9052-BF062A433B66}"/>
              </a:ext>
            </a:extLst>
          </p:cNvPr>
          <p:cNvSpPr>
            <a:spLocks noChangeArrowheads="1"/>
          </p:cNvSpPr>
          <p:nvPr/>
        </p:nvSpPr>
        <p:spPr bwMode="auto">
          <a:xfrm>
            <a:off x="8051726" y="2896145"/>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FF3333"/>
                </a:solidFill>
              </a:rPr>
              <a:t>46</a:t>
            </a:r>
          </a:p>
        </p:txBody>
      </p:sp>
      <p:sp>
        <p:nvSpPr>
          <p:cNvPr id="25617" name="Line 17">
            <a:extLst>
              <a:ext uri="{FF2B5EF4-FFF2-40B4-BE49-F238E27FC236}">
                <a16:creationId xmlns:a16="http://schemas.microsoft.com/office/drawing/2014/main" id="{8A72931E-285F-4167-BB1B-D434E0E8746A}"/>
              </a:ext>
            </a:extLst>
          </p:cNvPr>
          <p:cNvSpPr>
            <a:spLocks noChangeShapeType="1"/>
          </p:cNvSpPr>
          <p:nvPr/>
        </p:nvSpPr>
        <p:spPr bwMode="auto">
          <a:xfrm>
            <a:off x="8227425" y="1967247"/>
            <a:ext cx="1440"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18" name="Oval 18">
            <a:extLst>
              <a:ext uri="{FF2B5EF4-FFF2-40B4-BE49-F238E27FC236}">
                <a16:creationId xmlns:a16="http://schemas.microsoft.com/office/drawing/2014/main" id="{56170687-9EC2-4F77-AA43-D8FCDB32E8DA}"/>
              </a:ext>
            </a:extLst>
          </p:cNvPr>
          <p:cNvSpPr>
            <a:spLocks noChangeArrowheads="1"/>
          </p:cNvSpPr>
          <p:nvPr/>
        </p:nvSpPr>
        <p:spPr bwMode="auto">
          <a:xfrm>
            <a:off x="8328236" y="2164549"/>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a:t>
            </a:r>
          </a:p>
        </p:txBody>
      </p:sp>
      <p:sp>
        <p:nvSpPr>
          <p:cNvPr id="25619" name="Rectangle 19">
            <a:extLst>
              <a:ext uri="{FF2B5EF4-FFF2-40B4-BE49-F238E27FC236}">
                <a16:creationId xmlns:a16="http://schemas.microsoft.com/office/drawing/2014/main" id="{22C664F0-DFAD-4123-9852-9A08A35E48D2}"/>
              </a:ext>
            </a:extLst>
          </p:cNvPr>
          <p:cNvSpPr>
            <a:spLocks noChangeArrowheads="1"/>
          </p:cNvSpPr>
          <p:nvPr/>
        </p:nvSpPr>
        <p:spPr bwMode="auto">
          <a:xfrm>
            <a:off x="5439292" y="3624862"/>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a:t>
            </a:r>
          </a:p>
        </p:txBody>
      </p:sp>
      <p:sp>
        <p:nvSpPr>
          <p:cNvPr id="25620" name="Rectangle 20">
            <a:extLst>
              <a:ext uri="{FF2B5EF4-FFF2-40B4-BE49-F238E27FC236}">
                <a16:creationId xmlns:a16="http://schemas.microsoft.com/office/drawing/2014/main" id="{F950C5CE-0034-49B4-BD0C-D33C1344E00E}"/>
              </a:ext>
            </a:extLst>
          </p:cNvPr>
          <p:cNvSpPr>
            <a:spLocks noChangeArrowheads="1"/>
          </p:cNvSpPr>
          <p:nvPr/>
        </p:nvSpPr>
        <p:spPr bwMode="auto">
          <a:xfrm>
            <a:off x="5439292" y="4854751"/>
            <a:ext cx="292350"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FF3333"/>
                </a:solidFill>
              </a:rPr>
              <a:t>8</a:t>
            </a:r>
          </a:p>
        </p:txBody>
      </p:sp>
      <p:sp>
        <p:nvSpPr>
          <p:cNvPr id="25621" name="Line 21">
            <a:extLst>
              <a:ext uri="{FF2B5EF4-FFF2-40B4-BE49-F238E27FC236}">
                <a16:creationId xmlns:a16="http://schemas.microsoft.com/office/drawing/2014/main" id="{AEA86B6F-7111-4388-94C1-AF45114EC982}"/>
              </a:ext>
            </a:extLst>
          </p:cNvPr>
          <p:cNvSpPr>
            <a:spLocks noChangeShapeType="1"/>
          </p:cNvSpPr>
          <p:nvPr/>
        </p:nvSpPr>
        <p:spPr bwMode="auto">
          <a:xfrm>
            <a:off x="5614991" y="3927293"/>
            <a:ext cx="1440"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22" name="Oval 22">
            <a:extLst>
              <a:ext uri="{FF2B5EF4-FFF2-40B4-BE49-F238E27FC236}">
                <a16:creationId xmlns:a16="http://schemas.microsoft.com/office/drawing/2014/main" id="{22EE8CBF-BDE1-48F4-99EB-B535D9022595}"/>
              </a:ext>
            </a:extLst>
          </p:cNvPr>
          <p:cNvSpPr>
            <a:spLocks noChangeArrowheads="1"/>
          </p:cNvSpPr>
          <p:nvPr/>
        </p:nvSpPr>
        <p:spPr bwMode="auto">
          <a:xfrm>
            <a:off x="5715801" y="4124594"/>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- 19</a:t>
            </a:r>
          </a:p>
        </p:txBody>
      </p:sp>
      <p:sp>
        <p:nvSpPr>
          <p:cNvPr id="25623" name="Rectangle 23">
            <a:extLst>
              <a:ext uri="{FF2B5EF4-FFF2-40B4-BE49-F238E27FC236}">
                <a16:creationId xmlns:a16="http://schemas.microsoft.com/office/drawing/2014/main" id="{4B701F53-ACA2-4B21-80CF-019E23E659F3}"/>
              </a:ext>
            </a:extLst>
          </p:cNvPr>
          <p:cNvSpPr>
            <a:spLocks noGrp="1" noChangeArrowheads="1"/>
          </p:cNvSpPr>
          <p:nvPr>
            <p:ph type="body" idx="4294967295"/>
          </p:nvPr>
        </p:nvSpPr>
        <p:spPr>
          <a:xfrm>
            <a:off x="1365520" y="2235833"/>
            <a:ext cx="1341389" cy="390284"/>
          </a:xfrm>
          <a:ln/>
        </p:spPr>
        <p:txBody>
          <a:bodyPr vert="horz" lIns="91440" tIns="3657" rIns="91440" bIns="45720" rtlCol="0">
            <a:normAutofit/>
          </a:bodyPr>
          <a:lstStyle/>
          <a:p>
            <a:pPr marL="0" inden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27+19 </a:t>
            </a:r>
            <a:r>
              <a:rPr lang="fr-FR" altLang="fr-FR" sz="1800" dirty="0">
                <a:latin typeface="Cambria" panose="02040503050406030204" pitchFamily="18" charset="0"/>
                <a:ea typeface="Cambria" panose="02040503050406030204" pitchFamily="18" charset="0"/>
              </a:rPr>
              <a:t>= ...</a:t>
            </a:r>
          </a:p>
        </p:txBody>
      </p:sp>
      <p:sp>
        <p:nvSpPr>
          <p:cNvPr id="25624" name="Rectangle 24">
            <a:extLst>
              <a:ext uri="{FF2B5EF4-FFF2-40B4-BE49-F238E27FC236}">
                <a16:creationId xmlns:a16="http://schemas.microsoft.com/office/drawing/2014/main" id="{4ACED403-9455-4B67-8AF9-EB6095571ED7}"/>
              </a:ext>
            </a:extLst>
          </p:cNvPr>
          <p:cNvSpPr>
            <a:spLocks noChangeArrowheads="1"/>
          </p:cNvSpPr>
          <p:nvPr/>
        </p:nvSpPr>
        <p:spPr bwMode="auto">
          <a:xfrm>
            <a:off x="8047406" y="3624862"/>
            <a:ext cx="292351"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938" rIns="81646" bIns="40823" anchor="ctr"/>
          <a:lstStyle/>
          <a:p>
            <a:pPr algn="ctr"/>
            <a:r>
              <a:rPr lang="fr-FR" altLang="fr-FR" sz="1633" b="1">
                <a:solidFill>
                  <a:srgbClr val="009900"/>
                </a:solidFill>
              </a:rPr>
              <a:t>27</a:t>
            </a:r>
          </a:p>
        </p:txBody>
      </p:sp>
      <p:sp>
        <p:nvSpPr>
          <p:cNvPr id="25625" name="Rectangle 25">
            <a:extLst>
              <a:ext uri="{FF2B5EF4-FFF2-40B4-BE49-F238E27FC236}">
                <a16:creationId xmlns:a16="http://schemas.microsoft.com/office/drawing/2014/main" id="{0933BAD8-6C6F-488C-B14E-870749747142}"/>
              </a:ext>
            </a:extLst>
          </p:cNvPr>
          <p:cNvSpPr>
            <a:spLocks noChangeArrowheads="1"/>
          </p:cNvSpPr>
          <p:nvPr/>
        </p:nvSpPr>
        <p:spPr bwMode="auto">
          <a:xfrm>
            <a:off x="8047406" y="4854751"/>
            <a:ext cx="292351" cy="292350"/>
          </a:xfrm>
          <a:prstGeom prst="rect">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FF3333"/>
                </a:solidFill>
              </a:rPr>
              <a:t>8</a:t>
            </a:r>
          </a:p>
        </p:txBody>
      </p:sp>
      <p:sp>
        <p:nvSpPr>
          <p:cNvPr id="25626" name="Line 26">
            <a:extLst>
              <a:ext uri="{FF2B5EF4-FFF2-40B4-BE49-F238E27FC236}">
                <a16:creationId xmlns:a16="http://schemas.microsoft.com/office/drawing/2014/main" id="{0E10B86E-4A0D-4B00-8E38-22F7A49B0EC9}"/>
              </a:ext>
            </a:extLst>
          </p:cNvPr>
          <p:cNvSpPr>
            <a:spLocks noChangeShapeType="1"/>
          </p:cNvSpPr>
          <p:nvPr/>
        </p:nvSpPr>
        <p:spPr bwMode="auto">
          <a:xfrm>
            <a:off x="8223104" y="3927293"/>
            <a:ext cx="1441" cy="92745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sz="1633"/>
          </a:p>
        </p:txBody>
      </p:sp>
      <p:sp>
        <p:nvSpPr>
          <p:cNvPr id="25627" name="Oval 27">
            <a:extLst>
              <a:ext uri="{FF2B5EF4-FFF2-40B4-BE49-F238E27FC236}">
                <a16:creationId xmlns:a16="http://schemas.microsoft.com/office/drawing/2014/main" id="{798014BA-009D-4189-BB59-7C2283041467}"/>
              </a:ext>
            </a:extLst>
          </p:cNvPr>
          <p:cNvSpPr>
            <a:spLocks noChangeArrowheads="1"/>
          </p:cNvSpPr>
          <p:nvPr/>
        </p:nvSpPr>
        <p:spPr bwMode="auto">
          <a:xfrm>
            <a:off x="8325355" y="4124594"/>
            <a:ext cx="371559" cy="371559"/>
          </a:xfrm>
          <a:prstGeom prst="ellipse">
            <a:avLst/>
          </a:pr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4480" rIns="81646" bIns="40823" anchor="ctr"/>
          <a:lstStyle/>
          <a:p>
            <a:pPr algn="ctr"/>
            <a:r>
              <a:rPr lang="fr-FR" altLang="fr-FR" sz="1452" b="1">
                <a:solidFill>
                  <a:srgbClr val="0000CC"/>
                </a:solidFill>
              </a:rPr>
              <a:t>- ?</a:t>
            </a:r>
          </a:p>
        </p:txBody>
      </p:sp>
      <p:sp>
        <p:nvSpPr>
          <p:cNvPr id="30" name="Rectangle 23">
            <a:extLst>
              <a:ext uri="{FF2B5EF4-FFF2-40B4-BE49-F238E27FC236}">
                <a16:creationId xmlns:a16="http://schemas.microsoft.com/office/drawing/2014/main" id="{1D048887-FCC0-4A02-92F9-F1B931801B0D}"/>
              </a:ext>
            </a:extLst>
          </p:cNvPr>
          <p:cNvSpPr txBox="1">
            <a:spLocks noChangeArrowheads="1"/>
          </p:cNvSpPr>
          <p:nvPr/>
        </p:nvSpPr>
        <p:spPr>
          <a:xfrm>
            <a:off x="1365520" y="4290034"/>
            <a:ext cx="1341389" cy="390284"/>
          </a:xfrm>
          <a:prstGeom prst="rect">
            <a:avLst/>
          </a:prstGeom>
          <a:ln/>
        </p:spPr>
        <p:txBody>
          <a:bodyPr vert="horz" lIns="91440" tIns="3657"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27-19 </a:t>
            </a:r>
            <a:r>
              <a:rPr lang="fr-FR" altLang="fr-FR" sz="1800" dirty="0">
                <a:latin typeface="Cambria" panose="02040503050406030204" pitchFamily="18" charset="0"/>
                <a:ea typeface="Cambria" panose="02040503050406030204" pitchFamily="18" charset="0"/>
              </a:rPr>
              <a:t>= ...</a:t>
            </a:r>
          </a:p>
        </p:txBody>
      </p:sp>
      <p:sp>
        <p:nvSpPr>
          <p:cNvPr id="31" name="Rectangle 23">
            <a:extLst>
              <a:ext uri="{FF2B5EF4-FFF2-40B4-BE49-F238E27FC236}">
                <a16:creationId xmlns:a16="http://schemas.microsoft.com/office/drawing/2014/main" id="{0570CEB0-0959-4840-946B-56F08FE997FF}"/>
              </a:ext>
            </a:extLst>
          </p:cNvPr>
          <p:cNvSpPr txBox="1">
            <a:spLocks noChangeArrowheads="1"/>
          </p:cNvSpPr>
          <p:nvPr/>
        </p:nvSpPr>
        <p:spPr>
          <a:xfrm>
            <a:off x="4097903" y="2206673"/>
            <a:ext cx="1341389" cy="658870"/>
          </a:xfrm>
          <a:prstGeom prst="rect">
            <a:avLst/>
          </a:prstGeom>
          <a:ln/>
        </p:spPr>
        <p:txBody>
          <a:bodyPr vert="horz" lIns="91440" tIns="3657"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…+19 = 46</a:t>
            </a:r>
          </a:p>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puis 46-19 = …</a:t>
            </a:r>
          </a:p>
        </p:txBody>
      </p:sp>
      <p:sp>
        <p:nvSpPr>
          <p:cNvPr id="32" name="Rectangle 23">
            <a:extLst>
              <a:ext uri="{FF2B5EF4-FFF2-40B4-BE49-F238E27FC236}">
                <a16:creationId xmlns:a16="http://schemas.microsoft.com/office/drawing/2014/main" id="{21705F50-AE1F-4445-8E8F-257CA612F5E8}"/>
              </a:ext>
            </a:extLst>
          </p:cNvPr>
          <p:cNvSpPr txBox="1">
            <a:spLocks noChangeArrowheads="1"/>
          </p:cNvSpPr>
          <p:nvPr/>
        </p:nvSpPr>
        <p:spPr>
          <a:xfrm>
            <a:off x="4097903" y="4135035"/>
            <a:ext cx="1341389" cy="658870"/>
          </a:xfrm>
          <a:prstGeom prst="rect">
            <a:avLst/>
          </a:prstGeom>
          <a:ln/>
        </p:spPr>
        <p:txBody>
          <a:bodyPr vert="horz" lIns="91440" tIns="3657"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 - 19 = 8</a:t>
            </a:r>
          </a:p>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puis 8 + 19 = …</a:t>
            </a:r>
          </a:p>
        </p:txBody>
      </p:sp>
      <p:sp>
        <p:nvSpPr>
          <p:cNvPr id="33" name="Rectangle 23">
            <a:extLst>
              <a:ext uri="{FF2B5EF4-FFF2-40B4-BE49-F238E27FC236}">
                <a16:creationId xmlns:a16="http://schemas.microsoft.com/office/drawing/2014/main" id="{BEE40F48-296A-4535-B3DF-C8415F8D49DF}"/>
              </a:ext>
            </a:extLst>
          </p:cNvPr>
          <p:cNvSpPr txBox="1">
            <a:spLocks noChangeArrowheads="1"/>
          </p:cNvSpPr>
          <p:nvPr/>
        </p:nvSpPr>
        <p:spPr>
          <a:xfrm>
            <a:off x="6706017" y="2255543"/>
            <a:ext cx="1341389" cy="658870"/>
          </a:xfrm>
          <a:prstGeom prst="rect">
            <a:avLst/>
          </a:prstGeom>
          <a:ln/>
        </p:spPr>
        <p:txBody>
          <a:bodyPr vert="horz" lIns="91440" tIns="3657"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27+… = 46</a:t>
            </a:r>
          </a:p>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puis 46-27 = …</a:t>
            </a:r>
          </a:p>
        </p:txBody>
      </p:sp>
      <p:sp>
        <p:nvSpPr>
          <p:cNvPr id="34" name="Rectangle 23">
            <a:extLst>
              <a:ext uri="{FF2B5EF4-FFF2-40B4-BE49-F238E27FC236}">
                <a16:creationId xmlns:a16="http://schemas.microsoft.com/office/drawing/2014/main" id="{EFFE0C5A-7DCA-4378-9C20-76C44EE9141A}"/>
              </a:ext>
            </a:extLst>
          </p:cNvPr>
          <p:cNvSpPr txBox="1">
            <a:spLocks noChangeArrowheads="1"/>
          </p:cNvSpPr>
          <p:nvPr/>
        </p:nvSpPr>
        <p:spPr>
          <a:xfrm>
            <a:off x="6706017" y="4123686"/>
            <a:ext cx="1341389" cy="658870"/>
          </a:xfrm>
          <a:prstGeom prst="rect">
            <a:avLst/>
          </a:prstGeom>
          <a:ln/>
        </p:spPr>
        <p:txBody>
          <a:bodyPr vert="horz" lIns="91440" tIns="3657"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27+… = 8</a:t>
            </a:r>
          </a:p>
          <a:p>
            <a:pPr marL="0" indent="0">
              <a:buFont typeface="Arial" panose="020B0604020202020204" pitchFamily="34" charset="0"/>
              <a:buNone/>
              <a:tabLst>
                <a:tab pos="656722" algn="l"/>
              </a:tabLst>
            </a:pPr>
            <a:r>
              <a:rPr lang="fr-FR" altLang="fr-FR" sz="1800" dirty="0">
                <a:solidFill>
                  <a:schemeClr val="tx1">
                    <a:lumMod val="50000"/>
                    <a:lumOff val="50000"/>
                  </a:schemeClr>
                </a:solidFill>
                <a:latin typeface="Cambria" panose="02040503050406030204" pitchFamily="18" charset="0"/>
                <a:ea typeface="Cambria" panose="02040503050406030204" pitchFamily="18" charset="0"/>
              </a:rPr>
              <a:t>puis 27– 8  =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9293B22-62CC-4EAD-BFC3-D79A169B9C05}"/>
              </a:ext>
            </a:extLst>
          </p:cNvPr>
          <p:cNvSpPr>
            <a:spLocks noGrp="1"/>
          </p:cNvSpPr>
          <p:nvPr>
            <p:ph type="title"/>
          </p:nvPr>
        </p:nvSpPr>
        <p:spPr>
          <a:xfrm>
            <a:off x="1524000" y="1376362"/>
            <a:ext cx="9144000" cy="2603274"/>
          </a:xfrm>
        </p:spPr>
        <p:txBody>
          <a:bodyPr vert="horz" lIns="91440" tIns="45720" rIns="91440" bIns="45720" rtlCol="0" anchor="b">
            <a:normAutofit/>
          </a:bodyPr>
          <a:lstStyle/>
          <a:p>
            <a:pPr algn="ctr"/>
            <a:r>
              <a:rPr lang="en-US" sz="5400" kern="1200">
                <a:solidFill>
                  <a:schemeClr val="tx1"/>
                </a:solidFill>
                <a:latin typeface="+mj-lt"/>
                <a:ea typeface="+mj-ea"/>
                <a:cs typeface="+mj-cs"/>
              </a:rPr>
              <a:t>Inventer un énoncé de problème</a:t>
            </a:r>
          </a:p>
        </p:txBody>
      </p:sp>
      <p:sp>
        <p:nvSpPr>
          <p:cNvPr id="3" name="Espace réservé du texte 2">
            <a:extLst>
              <a:ext uri="{FF2B5EF4-FFF2-40B4-BE49-F238E27FC236}">
                <a16:creationId xmlns:a16="http://schemas.microsoft.com/office/drawing/2014/main" id="{8BA5FAA8-9127-45B6-97CA-63F4B6C14CA4}"/>
              </a:ext>
            </a:extLst>
          </p:cNvPr>
          <p:cNvSpPr>
            <a:spLocks noGrp="1"/>
          </p:cNvSpPr>
          <p:nvPr>
            <p:ph type="body" idx="1"/>
          </p:nvPr>
        </p:nvSpPr>
        <p:spPr>
          <a:xfrm>
            <a:off x="1524000" y="4118088"/>
            <a:ext cx="9144000" cy="1393711"/>
          </a:xfrm>
        </p:spPr>
        <p:txBody>
          <a:bodyPr vert="horz" lIns="91440" tIns="45720" rIns="91440" bIns="45720" rtlCol="0">
            <a:normAutofit/>
          </a:bodyPr>
          <a:lstStyle/>
          <a:p>
            <a:pPr algn="ctr"/>
            <a:r>
              <a:rPr lang="en-US" kern="1200">
                <a:solidFill>
                  <a:schemeClr val="tx1"/>
                </a:solidFill>
                <a:latin typeface="+mn-lt"/>
                <a:ea typeface="+mn-ea"/>
                <a:cs typeface="+mn-cs"/>
              </a:rPr>
              <a:t>Dans le champ multiplicatif</a:t>
            </a:r>
          </a:p>
        </p:txBody>
      </p:sp>
    </p:spTree>
    <p:extLst>
      <p:ext uri="{BB962C8B-B14F-4D97-AF65-F5344CB8AC3E}">
        <p14:creationId xmlns:p14="http://schemas.microsoft.com/office/powerpoint/2010/main" val="873965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a:extLst>
              <a:ext uri="{FF2B5EF4-FFF2-40B4-BE49-F238E27FC236}">
                <a16:creationId xmlns:a16="http://schemas.microsoft.com/office/drawing/2014/main" id="{2F20AF2B-CED4-4B93-B2F4-87EADA5EA375}"/>
              </a:ext>
            </a:extLst>
          </p:cNvPr>
          <p:cNvSpPr txBox="1">
            <a:spLocks noChangeArrowheads="1"/>
          </p:cNvSpPr>
          <p:nvPr/>
        </p:nvSpPr>
        <p:spPr bwMode="auto">
          <a:xfrm>
            <a:off x="1980049" y="273629"/>
            <a:ext cx="8229024" cy="114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401"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2540">
                <a:solidFill>
                  <a:srgbClr val="1C1C1C"/>
                </a:solidFill>
              </a:rPr>
              <a:t>Inventer un problème ...</a:t>
            </a:r>
          </a:p>
        </p:txBody>
      </p:sp>
      <p:sp>
        <p:nvSpPr>
          <p:cNvPr id="27650" name="Text Box 2">
            <a:extLst>
              <a:ext uri="{FF2B5EF4-FFF2-40B4-BE49-F238E27FC236}">
                <a16:creationId xmlns:a16="http://schemas.microsoft.com/office/drawing/2014/main" id="{B0A2E260-7BDB-4093-9E48-E39C2B1D8BED}"/>
              </a:ext>
            </a:extLst>
          </p:cNvPr>
          <p:cNvSpPr txBox="1">
            <a:spLocks noChangeArrowheads="1"/>
          </p:cNvSpPr>
          <p:nvPr/>
        </p:nvSpPr>
        <p:spPr bwMode="auto">
          <a:xfrm>
            <a:off x="1980049" y="1604329"/>
            <a:ext cx="7707689" cy="4526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87"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2177"/>
              <a:t>de multiplication</a:t>
            </a:r>
          </a:p>
          <a:p>
            <a:pPr>
              <a:spcAft>
                <a:spcPts val="1214"/>
              </a:spcAft>
            </a:pPr>
            <a:endParaRPr lang="fr-FR" altLang="fr-FR" sz="2177"/>
          </a:p>
          <a:p>
            <a:pPr>
              <a:spcAft>
                <a:spcPts val="1214"/>
              </a:spcAft>
            </a:pPr>
            <a:endParaRPr lang="fr-FR" altLang="fr-FR" sz="2177"/>
          </a:p>
          <a:p>
            <a:pPr>
              <a:spcAft>
                <a:spcPts val="1214"/>
              </a:spcAft>
            </a:pPr>
            <a:r>
              <a:rPr lang="fr-FR" altLang="fr-FR" sz="2177"/>
              <a:t>puis de division</a:t>
            </a:r>
          </a:p>
        </p:txBody>
      </p:sp>
      <p:pic>
        <p:nvPicPr>
          <p:cNvPr id="27651" name="Picture 3">
            <a:extLst>
              <a:ext uri="{FF2B5EF4-FFF2-40B4-BE49-F238E27FC236}">
                <a16:creationId xmlns:a16="http://schemas.microsoft.com/office/drawing/2014/main" id="{4FD45E5D-DAB5-4168-BFF7-AB1AE14E1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2089660"/>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2" name="Picture 4">
            <a:extLst>
              <a:ext uri="{FF2B5EF4-FFF2-40B4-BE49-F238E27FC236}">
                <a16:creationId xmlns:a16="http://schemas.microsoft.com/office/drawing/2014/main" id="{93EF8C24-88C1-4568-823E-F3E650157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3722792"/>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3" name="Picture 5">
            <a:extLst>
              <a:ext uri="{FF2B5EF4-FFF2-40B4-BE49-F238E27FC236}">
                <a16:creationId xmlns:a16="http://schemas.microsoft.com/office/drawing/2014/main" id="{EF65D9B1-4B66-4659-B9AD-E0FCECC855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3226" y="3722792"/>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76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76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7652"/>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a:extLst>
              <a:ext uri="{FF2B5EF4-FFF2-40B4-BE49-F238E27FC236}">
                <a16:creationId xmlns:a16="http://schemas.microsoft.com/office/drawing/2014/main" id="{804F8B6A-2EE1-45C9-9C1E-F54F3D6B12ED}"/>
              </a:ext>
            </a:extLst>
          </p:cNvPr>
          <p:cNvSpPr txBox="1">
            <a:spLocks noChangeArrowheads="1"/>
          </p:cNvSpPr>
          <p:nvPr/>
        </p:nvSpPr>
        <p:spPr bwMode="auto">
          <a:xfrm>
            <a:off x="1980049" y="273629"/>
            <a:ext cx="8229024" cy="114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401"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2540">
                <a:solidFill>
                  <a:srgbClr val="1C1C1C"/>
                </a:solidFill>
              </a:rPr>
              <a:t>Inventer un problème ...</a:t>
            </a:r>
          </a:p>
        </p:txBody>
      </p:sp>
      <p:sp>
        <p:nvSpPr>
          <p:cNvPr id="28674" name="Text Box 2">
            <a:extLst>
              <a:ext uri="{FF2B5EF4-FFF2-40B4-BE49-F238E27FC236}">
                <a16:creationId xmlns:a16="http://schemas.microsoft.com/office/drawing/2014/main" id="{1046AB44-32BE-4793-BD05-F1FEA5BC2153}"/>
              </a:ext>
            </a:extLst>
          </p:cNvPr>
          <p:cNvSpPr txBox="1">
            <a:spLocks noChangeArrowheads="1"/>
          </p:cNvSpPr>
          <p:nvPr/>
        </p:nvSpPr>
        <p:spPr bwMode="auto">
          <a:xfrm>
            <a:off x="1980049" y="1604329"/>
            <a:ext cx="7707689" cy="4526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87"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2177"/>
              <a:t>de multiplication qui donne un résultat plus petit</a:t>
            </a:r>
          </a:p>
          <a:p>
            <a:pPr>
              <a:spcAft>
                <a:spcPts val="1214"/>
              </a:spcAft>
            </a:pPr>
            <a:endParaRPr lang="fr-FR" altLang="fr-FR" sz="2177"/>
          </a:p>
          <a:p>
            <a:pPr>
              <a:spcAft>
                <a:spcPts val="1214"/>
              </a:spcAft>
            </a:pPr>
            <a:endParaRPr lang="fr-FR" altLang="fr-FR" sz="2177"/>
          </a:p>
          <a:p>
            <a:pPr>
              <a:spcAft>
                <a:spcPts val="1214"/>
              </a:spcAft>
            </a:pPr>
            <a:r>
              <a:rPr lang="fr-FR" altLang="fr-FR" sz="2177"/>
              <a:t>de division qui donne un résultat plus grand</a:t>
            </a:r>
          </a:p>
        </p:txBody>
      </p:sp>
      <p:pic>
        <p:nvPicPr>
          <p:cNvPr id="28675" name="Picture 3">
            <a:extLst>
              <a:ext uri="{FF2B5EF4-FFF2-40B4-BE49-F238E27FC236}">
                <a16:creationId xmlns:a16="http://schemas.microsoft.com/office/drawing/2014/main" id="{678ADD37-93C4-49E8-9712-941E155C06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2089660"/>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6" name="Picture 4">
            <a:extLst>
              <a:ext uri="{FF2B5EF4-FFF2-40B4-BE49-F238E27FC236}">
                <a16:creationId xmlns:a16="http://schemas.microsoft.com/office/drawing/2014/main" id="{C5E5632F-FC77-411C-9896-DE9D2FBCDA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3722792"/>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7" name="Picture 5">
            <a:extLst>
              <a:ext uri="{FF2B5EF4-FFF2-40B4-BE49-F238E27FC236}">
                <a16:creationId xmlns:a16="http://schemas.microsoft.com/office/drawing/2014/main" id="{73C16FCD-11DE-4684-AFA4-090315956A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3226" y="3722792"/>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86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8676"/>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B0515208-9524-4117-8E63-FAAB2012C906}"/>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Conceptions spontanées des opérations</a:t>
            </a:r>
          </a:p>
        </p:txBody>
      </p:sp>
      <p:sp>
        <p:nvSpPr>
          <p:cNvPr id="29698" name="Text Box 2">
            <a:extLst>
              <a:ext uri="{FF2B5EF4-FFF2-40B4-BE49-F238E27FC236}">
                <a16:creationId xmlns:a16="http://schemas.microsoft.com/office/drawing/2014/main" id="{4978F92D-352D-4A52-B10F-D2E81AFCD0EC}"/>
              </a:ext>
            </a:extLst>
          </p:cNvPr>
          <p:cNvSpPr txBox="1">
            <a:spLocks noChangeArrowheads="1"/>
          </p:cNvSpPr>
          <p:nvPr/>
        </p:nvSpPr>
        <p:spPr bwMode="auto">
          <a:xfrm>
            <a:off x="1784188" y="2547629"/>
            <a:ext cx="8426324" cy="1055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marL="983643" indent="-982203"/>
            <a:r>
              <a:rPr lang="fr-FR" altLang="fr-FR" sz="1633" b="1" i="1" u="sng"/>
              <a:t>Conception spontanée de la soustraction</a:t>
            </a:r>
            <a:r>
              <a:rPr lang="fr-FR" altLang="fr-FR" sz="1633"/>
              <a:t> :  Perdre quelque chose, et recherche de ce qu'il reste.</a:t>
            </a:r>
            <a:br>
              <a:rPr lang="fr-FR" altLang="fr-FR" sz="1633"/>
            </a:br>
            <a:r>
              <a:rPr lang="fr-FR" altLang="fr-FR" sz="1633"/>
              <a:t>En termes plus savants, il s'agit d'une </a:t>
            </a:r>
            <a:r>
              <a:rPr lang="fr-FR" altLang="fr-FR" sz="1633" b="1"/>
              <a:t>transformation négative avec recherche de l'état final</a:t>
            </a:r>
            <a:r>
              <a:rPr lang="fr-FR" altLang="fr-FR" sz="1633"/>
              <a:t>.</a:t>
            </a:r>
          </a:p>
        </p:txBody>
      </p:sp>
      <p:sp>
        <p:nvSpPr>
          <p:cNvPr id="29699" name="Text Box 3">
            <a:extLst>
              <a:ext uri="{FF2B5EF4-FFF2-40B4-BE49-F238E27FC236}">
                <a16:creationId xmlns:a16="http://schemas.microsoft.com/office/drawing/2014/main" id="{A00C7D2E-7486-45E5-ABFE-3BF9EAE35DCE}"/>
              </a:ext>
            </a:extLst>
          </p:cNvPr>
          <p:cNvSpPr txBox="1">
            <a:spLocks noChangeArrowheads="1"/>
          </p:cNvSpPr>
          <p:nvPr/>
        </p:nvSpPr>
        <p:spPr bwMode="auto">
          <a:xfrm>
            <a:off x="1784188" y="1274535"/>
            <a:ext cx="8426324" cy="1055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marL="983643" indent="-982203"/>
            <a:r>
              <a:rPr lang="fr-FR" altLang="fr-FR" sz="1633" b="1" i="1" u="sng"/>
              <a:t>Conception spontanée de l'addition</a:t>
            </a:r>
            <a:r>
              <a:rPr lang="fr-FR" altLang="fr-FR" sz="1633"/>
              <a:t> :  Ajouter quelque chose à quelque chose, ou assembler deux choses, et rechercher ce qu'il en résulte.								</a:t>
            </a:r>
          </a:p>
          <a:p>
            <a:pPr marL="983643"/>
            <a:r>
              <a:rPr lang="fr-FR" altLang="fr-FR" sz="1633"/>
              <a:t>En termes plus savants, il s'agit d'une </a:t>
            </a:r>
            <a:r>
              <a:rPr lang="fr-FR" altLang="fr-FR" sz="1633" b="1"/>
              <a:t>transformation positive avec recherche de l'état final </a:t>
            </a:r>
            <a:r>
              <a:rPr lang="fr-FR" altLang="fr-FR" sz="1633"/>
              <a:t>ou d'une </a:t>
            </a:r>
            <a:r>
              <a:rPr lang="fr-FR" altLang="fr-FR" sz="1633" b="1"/>
              <a:t>combinaison de deux états avec recherche du tout.</a:t>
            </a:r>
          </a:p>
        </p:txBody>
      </p:sp>
      <p:sp>
        <p:nvSpPr>
          <p:cNvPr id="29700" name="Text Box 4">
            <a:extLst>
              <a:ext uri="{FF2B5EF4-FFF2-40B4-BE49-F238E27FC236}">
                <a16:creationId xmlns:a16="http://schemas.microsoft.com/office/drawing/2014/main" id="{D1F8B402-6BA6-459B-B5B0-01BB9750EB37}"/>
              </a:ext>
            </a:extLst>
          </p:cNvPr>
          <p:cNvSpPr txBox="1">
            <a:spLocks noChangeArrowheads="1"/>
          </p:cNvSpPr>
          <p:nvPr/>
        </p:nvSpPr>
        <p:spPr bwMode="auto">
          <a:xfrm>
            <a:off x="1784188" y="3657985"/>
            <a:ext cx="8426324" cy="568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marL="983643" indent="-982203"/>
            <a:r>
              <a:rPr lang="fr-FR" altLang="fr-FR" sz="1633" b="1" i="1" u="sng"/>
              <a:t>Conception spontanée de la multiplication</a:t>
            </a:r>
            <a:r>
              <a:rPr lang="fr-FR" altLang="fr-FR" sz="1633"/>
              <a:t>: Une multiplication est une addition itérée d'un nombre, un nombre entier de fois </a:t>
            </a:r>
          </a:p>
        </p:txBody>
      </p:sp>
      <p:sp>
        <p:nvSpPr>
          <p:cNvPr id="29701" name="Text Box 5">
            <a:extLst>
              <a:ext uri="{FF2B5EF4-FFF2-40B4-BE49-F238E27FC236}">
                <a16:creationId xmlns:a16="http://schemas.microsoft.com/office/drawing/2014/main" id="{7051FA74-4EB0-4DA5-AB88-7F61AE8D6396}"/>
              </a:ext>
            </a:extLst>
          </p:cNvPr>
          <p:cNvSpPr txBox="1">
            <a:spLocks noChangeArrowheads="1"/>
          </p:cNvSpPr>
          <p:nvPr/>
        </p:nvSpPr>
        <p:spPr bwMode="auto">
          <a:xfrm>
            <a:off x="1784188" y="4670411"/>
            <a:ext cx="8426324" cy="5688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marL="983643" indent="-982203"/>
            <a:r>
              <a:rPr lang="fr-FR" altLang="fr-FR" sz="1633" b="1" i="1" u="sng"/>
              <a:t>Conception spontanée de la division</a:t>
            </a:r>
            <a:r>
              <a:rPr lang="fr-FR" altLang="fr-FR" sz="1633"/>
              <a:t>: Diviser, c'est partager équitablement, et l'on recherche la taille de la part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D1982186-BCA0-46D7-A31A-E279DA3BB66E}"/>
              </a:ext>
            </a:extLst>
          </p:cNvPr>
          <p:cNvSpPr>
            <a:spLocks noGrp="1" noChangeArrowheads="1"/>
          </p:cNvSpPr>
          <p:nvPr>
            <p:ph type="title"/>
          </p:nvPr>
        </p:nvSpPr>
        <p:spPr>
          <a:xfrm>
            <a:off x="1981489" y="296672"/>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Effets des conceptions spontanées</a:t>
            </a:r>
            <a:br>
              <a:rPr lang="fr-FR" altLang="fr-FR" sz="2359"/>
            </a:br>
            <a:r>
              <a:rPr lang="fr-FR" altLang="fr-FR" sz="2359"/>
              <a:t>…</a:t>
            </a:r>
            <a:r>
              <a:rPr lang="fr-FR" altLang="fr-FR" sz="2177" i="1"/>
              <a:t> exemples pour la multiplication</a:t>
            </a:r>
          </a:p>
        </p:txBody>
      </p:sp>
      <p:sp>
        <p:nvSpPr>
          <p:cNvPr id="30722" name="Rectangle 2">
            <a:extLst>
              <a:ext uri="{FF2B5EF4-FFF2-40B4-BE49-F238E27FC236}">
                <a16:creationId xmlns:a16="http://schemas.microsoft.com/office/drawing/2014/main" id="{4ED5A720-7EB1-4CD9-9BD4-E222256E0AE2}"/>
              </a:ext>
            </a:extLst>
          </p:cNvPr>
          <p:cNvSpPr>
            <a:spLocks noGrp="1" noChangeArrowheads="1"/>
          </p:cNvSpPr>
          <p:nvPr>
            <p:ph type="body" idx="1"/>
          </p:nvPr>
        </p:nvSpPr>
        <p:spPr>
          <a:xfrm>
            <a:off x="1850436" y="1702259"/>
            <a:ext cx="8360077" cy="4585441"/>
          </a:xfrm>
          <a:ln/>
        </p:spPr>
        <p:txBody>
          <a:bodyPr vert="horz" lIns="91440" tIns="4572" rIns="91440" bIns="45720" rtlCol="0">
            <a:normAutofit/>
          </a:bodyPr>
          <a:lstStyle/>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Si un gallon d'essence coûte ₺ 1,27, combien coûte 0,22 gallon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44% de réussite chez des collégiens anglais </a:t>
            </a:r>
            <a:r>
              <a:rPr lang="fr-FR" altLang="fr-FR" sz="1361" dirty="0">
                <a:solidFill>
                  <a:srgbClr val="006699"/>
                </a:solidFill>
              </a:rPr>
              <a:t>[hors du domaine de validité de la connaissance spontanée]</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Si un gallon d'essence coûte ₺ 1,27, combien coûtent 5 gallons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100% de réussite chez des collégiens anglais </a:t>
            </a:r>
            <a:r>
              <a:rPr lang="fr-FR" altLang="fr-FR" sz="1361" dirty="0">
                <a:solidFill>
                  <a:srgbClr val="006699"/>
                </a:solidFill>
              </a:rPr>
              <a:t>[dans le domaine de validité de la connaissance spontanée]</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Avec un quintal de blé, on obtient </a:t>
            </a:r>
            <a:r>
              <a:rPr lang="fr-FR" altLang="fr-FR" sz="1814"/>
              <a:t>0,75 quintal </a:t>
            </a:r>
            <a:r>
              <a:rPr lang="fr-FR" altLang="fr-FR" sz="1814" dirty="0"/>
              <a:t>de farine. Quelle quantité de farine peut être obtenue avec 15 quintaux de blé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77 % de réussite chez des collégiens italiens </a:t>
            </a:r>
            <a:r>
              <a:rPr lang="fr-FR" altLang="fr-FR" sz="1361" dirty="0">
                <a:solidFill>
                  <a:srgbClr val="006699"/>
                </a:solidFill>
              </a:rPr>
              <a:t>[dans le domaine de validité de la connaissance spontanée]</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Le volume d'un quintal de gypse est de 15 dm</a:t>
            </a:r>
            <a:r>
              <a:rPr lang="fr-FR" altLang="fr-FR" sz="1814" baseline="33000" dirty="0"/>
              <a:t>3</a:t>
            </a:r>
            <a:r>
              <a:rPr lang="fr-FR" altLang="fr-FR" sz="1814" dirty="0"/>
              <a:t>. Quel est le volume de 0,75 quintaux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53% de réussite chez des collégiens italiens </a:t>
            </a:r>
            <a:r>
              <a:rPr lang="fr-FR" altLang="fr-FR" sz="1361" dirty="0">
                <a:solidFill>
                  <a:srgbClr val="006699"/>
                </a:solidFill>
              </a:rPr>
              <a:t>[hors du domaine de validité de la connaissance spontanée]</a:t>
            </a:r>
          </a:p>
        </p:txBody>
      </p:sp>
      <p:sp>
        <p:nvSpPr>
          <p:cNvPr id="30723" name="Text Box 3">
            <a:extLst>
              <a:ext uri="{FF2B5EF4-FFF2-40B4-BE49-F238E27FC236}">
                <a16:creationId xmlns:a16="http://schemas.microsoft.com/office/drawing/2014/main" id="{51482F29-F0BC-4A9F-A20A-A40DEA2CDEC2}"/>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30722">
                                            <p:txEl>
                                              <p:pRg st="1" end="1"/>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30722">
                                            <p:txEl>
                                              <p:pRg st="4" end="4"/>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additive="repl">
                                        <p:cTn id="24" dur="1" fill="hold">
                                          <p:stCondLst>
                                            <p:cond delay="0"/>
                                          </p:stCondLst>
                                        </p:cTn>
                                        <p:tgtEl>
                                          <p:spTgt spid="30722">
                                            <p:txEl>
                                              <p:pRg st="5" end="5"/>
                                            </p:txEl>
                                          </p:spTgt>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3835E36-E4F4-4DFC-B2C2-3F219A9B7AE9}"/>
              </a:ext>
            </a:extLst>
          </p:cNvPr>
          <p:cNvSpPr>
            <a:spLocks noGrp="1"/>
          </p:cNvSpPr>
          <p:nvPr>
            <p:ph type="title"/>
          </p:nvPr>
        </p:nvSpPr>
        <p:spPr>
          <a:xfrm>
            <a:off x="4055891" y="2882899"/>
            <a:ext cx="6766078" cy="1092200"/>
          </a:xfrm>
        </p:spPr>
        <p:txBody>
          <a:bodyPr vert="horz" lIns="91440" tIns="45720" rIns="91440" bIns="45720" rtlCol="0" anchor="ctr">
            <a:normAutofit fontScale="90000"/>
          </a:bodyPr>
          <a:lstStyle/>
          <a:p>
            <a:r>
              <a:rPr lang="en-US" sz="5400" kern="1200" dirty="0">
                <a:solidFill>
                  <a:schemeClr val="tx1">
                    <a:lumMod val="85000"/>
                    <a:lumOff val="15000"/>
                  </a:schemeClr>
                </a:solidFill>
                <a:latin typeface="+mj-lt"/>
                <a:ea typeface="+mj-ea"/>
                <a:cs typeface="+mj-cs"/>
              </a:rPr>
              <a:t>Le champ </a:t>
            </a:r>
            <a:r>
              <a:rPr lang="en-US" sz="5400" kern="1200" dirty="0" err="1">
                <a:solidFill>
                  <a:schemeClr val="tx1">
                    <a:lumMod val="85000"/>
                    <a:lumOff val="15000"/>
                  </a:schemeClr>
                </a:solidFill>
                <a:latin typeface="+mj-lt"/>
                <a:ea typeface="+mj-ea"/>
                <a:cs typeface="+mj-cs"/>
              </a:rPr>
              <a:t>multiplicatif</a:t>
            </a:r>
            <a:r>
              <a:rPr lang="en-US" sz="5400" kern="1200" dirty="0">
                <a:solidFill>
                  <a:schemeClr val="tx1">
                    <a:lumMod val="85000"/>
                    <a:lumOff val="15000"/>
                  </a:schemeClr>
                </a:solidFill>
                <a:latin typeface="+mj-lt"/>
                <a:ea typeface="+mj-ea"/>
                <a:cs typeface="+mj-cs"/>
              </a:rPr>
              <a:t/>
            </a:r>
            <a:br>
              <a:rPr lang="en-US" sz="5400" kern="1200" dirty="0">
                <a:solidFill>
                  <a:schemeClr val="tx1">
                    <a:lumMod val="85000"/>
                    <a:lumOff val="15000"/>
                  </a:schemeClr>
                </a:solidFill>
                <a:latin typeface="+mj-lt"/>
                <a:ea typeface="+mj-ea"/>
                <a:cs typeface="+mj-cs"/>
              </a:rPr>
            </a:br>
            <a:endParaRPr lang="en-US" sz="5400" kern="1200" dirty="0">
              <a:solidFill>
                <a:schemeClr val="tx1">
                  <a:lumMod val="85000"/>
                  <a:lumOff val="15000"/>
                </a:schemeClr>
              </a:solidFill>
              <a:latin typeface="+mj-lt"/>
              <a:ea typeface="+mj-ea"/>
              <a:cs typeface="+mj-cs"/>
            </a:endParaRPr>
          </a:p>
        </p:txBody>
      </p:sp>
      <p:sp>
        <p:nvSpPr>
          <p:cNvPr id="3" name="Espace réservé du texte 2">
            <a:extLst>
              <a:ext uri="{FF2B5EF4-FFF2-40B4-BE49-F238E27FC236}">
                <a16:creationId xmlns:a16="http://schemas.microsoft.com/office/drawing/2014/main" id="{D9D5828C-0208-43CB-96ED-24A5C3B879CE}"/>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sz="2000" kern="1200">
                <a:solidFill>
                  <a:schemeClr val="accent1"/>
                </a:solidFill>
                <a:latin typeface="+mn-lt"/>
                <a:ea typeface="+mn-ea"/>
                <a:cs typeface="+mn-cs"/>
              </a:rPr>
              <a:t>Dans la typologie de Vergnaud</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62284ED0-5B50-41B8-8717-69D672E718D6}"/>
              </a:ext>
            </a:extLst>
          </p:cNvPr>
          <p:cNvSpPr txBox="1"/>
          <p:nvPr/>
        </p:nvSpPr>
        <p:spPr>
          <a:xfrm>
            <a:off x="4436533" y="3975099"/>
            <a:ext cx="3132665" cy="369332"/>
          </a:xfrm>
          <a:prstGeom prst="rect">
            <a:avLst/>
          </a:prstGeom>
          <a:noFill/>
        </p:spPr>
        <p:txBody>
          <a:bodyPr wrap="square" rtlCol="0">
            <a:spAutoFit/>
          </a:bodyPr>
          <a:lstStyle/>
          <a:p>
            <a:r>
              <a:rPr lang="fr-FR" dirty="0"/>
              <a:t>Annexe B</a:t>
            </a:r>
          </a:p>
        </p:txBody>
      </p:sp>
    </p:spTree>
    <p:extLst>
      <p:ext uri="{BB962C8B-B14F-4D97-AF65-F5344CB8AC3E}">
        <p14:creationId xmlns:p14="http://schemas.microsoft.com/office/powerpoint/2010/main" val="928908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F227F496-D19E-4A55-BDBB-CB959544FB37}"/>
              </a:ext>
            </a:extLst>
          </p:cNvPr>
          <p:cNvSpPr>
            <a:spLocks noGrp="1" noChangeArrowheads="1"/>
          </p:cNvSpPr>
          <p:nvPr>
            <p:ph type="title"/>
          </p:nvPr>
        </p:nvSpPr>
        <p:spPr>
          <a:xfrm>
            <a:off x="1980049" y="109452"/>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dirty="0"/>
              <a:t>Les problèmes élémentaires</a:t>
            </a:r>
            <a:br>
              <a:rPr lang="fr-FR" altLang="fr-FR" dirty="0"/>
            </a:br>
            <a:r>
              <a:rPr lang="fr-FR" altLang="fr-FR" sz="2177" i="1" dirty="0"/>
              <a:t>… pour donner du sens aux opérations</a:t>
            </a:r>
          </a:p>
        </p:txBody>
      </p:sp>
      <p:sp>
        <p:nvSpPr>
          <p:cNvPr id="31746" name="Rectangle 2">
            <a:extLst>
              <a:ext uri="{FF2B5EF4-FFF2-40B4-BE49-F238E27FC236}">
                <a16:creationId xmlns:a16="http://schemas.microsoft.com/office/drawing/2014/main" id="{64ECECC9-34D5-47FB-AD6F-94C75E87707F}"/>
              </a:ext>
            </a:extLst>
          </p:cNvPr>
          <p:cNvSpPr>
            <a:spLocks noGrp="1" noChangeArrowheads="1"/>
          </p:cNvSpPr>
          <p:nvPr>
            <p:ph type="body" idx="1"/>
          </p:nvPr>
        </p:nvSpPr>
        <p:spPr>
          <a:xfrm>
            <a:off x="1100667" y="1504959"/>
            <a:ext cx="10464800" cy="4895073"/>
          </a:xfrm>
          <a:ln/>
        </p:spPr>
        <p:txBody>
          <a:bodyPr vert="horz" lIns="91440" tIns="5029" rIns="91440" bIns="45720" rtlCol="0">
            <a:normAutofit fontScale="92500" lnSpcReduction="20000"/>
          </a:bodyPr>
          <a:lstStyle/>
          <a:p>
            <a:pPr marL="355600" indent="-354013">
              <a:tabLst>
                <a:tab pos="3456432" algn="l"/>
                <a:tab pos="3940332" algn="l"/>
                <a:tab pos="4597055" algn="l"/>
                <a:tab pos="5253777" algn="l"/>
                <a:tab pos="5910499" algn="l"/>
                <a:tab pos="6567221" algn="l"/>
                <a:tab pos="7223943" algn="l"/>
                <a:tab pos="7880665" algn="l"/>
              </a:tabLst>
            </a:pPr>
            <a:r>
              <a:rPr lang="fr-FR" altLang="fr-FR" sz="1996" b="1" i="1" u="sng" dirty="0"/>
              <a:t>Les problèmes multiplicatifs</a:t>
            </a:r>
            <a:r>
              <a:rPr lang="fr-FR" altLang="fr-FR" sz="1996" dirty="0"/>
              <a:t>: 	multiplication, multiplication « à trou », division, division « à trou »</a:t>
            </a:r>
          </a:p>
          <a:p>
            <a:pPr marL="783458" lvl="1" indent="-293797">
              <a:buSzPct val="75000"/>
              <a:buFont typeface="Symbol" panose="05050102010706020507" pitchFamily="18" charset="2"/>
              <a:buChar char=""/>
              <a:tabLst>
                <a:tab pos="3456432" algn="l"/>
                <a:tab pos="3940332" algn="l"/>
                <a:tab pos="4597055" algn="l"/>
                <a:tab pos="5253777" algn="l"/>
                <a:tab pos="5910499" algn="l"/>
                <a:tab pos="6567221" algn="l"/>
                <a:tab pos="7223943" algn="l"/>
                <a:tab pos="7880665" algn="l"/>
              </a:tabLst>
            </a:pPr>
            <a:r>
              <a:rPr lang="fr-FR" altLang="fr-FR" sz="1996" i="1" dirty="0">
                <a:solidFill>
                  <a:srgbClr val="006699"/>
                </a:solidFill>
              </a:rPr>
              <a:t>Proportionnalité simple </a:t>
            </a:r>
            <a:r>
              <a:rPr lang="fr-FR" altLang="fr-FR" i="1" dirty="0">
                <a:solidFill>
                  <a:srgbClr val="006699"/>
                </a:solidFill>
              </a:rPr>
              <a:t>(relation quaternaire) avec présence d'une unité </a:t>
            </a:r>
          </a:p>
          <a:p>
            <a:pPr marL="1754139" indent="-175270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Palamède a </a:t>
            </a:r>
            <a:r>
              <a:rPr lang="fr-FR" altLang="fr-FR" sz="1633" b="1" i="1" dirty="0">
                <a:solidFill>
                  <a:srgbClr val="009900"/>
                </a:solidFill>
              </a:rPr>
              <a:t> 27</a:t>
            </a:r>
            <a:r>
              <a:rPr lang="fr-FR" altLang="fr-FR" sz="1633" dirty="0"/>
              <a:t> paquets tous identiques de </a:t>
            </a:r>
            <a:r>
              <a:rPr lang="fr-FR" altLang="fr-FR" sz="1633" b="1" i="1" dirty="0">
                <a:solidFill>
                  <a:srgbClr val="FF3333"/>
                </a:solidFill>
              </a:rPr>
              <a:t>19</a:t>
            </a:r>
            <a:r>
              <a:rPr lang="fr-FR" altLang="fr-FR" sz="1633" dirty="0"/>
              <a:t> </a:t>
            </a:r>
            <a:r>
              <a:rPr lang="fr-FR" altLang="fr-FR" sz="1633" b="1" i="1" dirty="0">
                <a:solidFill>
                  <a:srgbClr val="FF3333"/>
                </a:solidFill>
              </a:rPr>
              <a:t>billes</a:t>
            </a:r>
            <a:r>
              <a:rPr lang="fr-FR" altLang="fr-FR" sz="1633" dirty="0"/>
              <a:t> chacun. Combien a-t-il de billes en tout ?	</a:t>
            </a:r>
            <a:endParaRPr lang="fr-FR" altLang="fr-FR" sz="1633" i="1" dirty="0">
              <a:solidFill>
                <a:srgbClr val="0066CC"/>
              </a:solidFill>
            </a:endParaRPr>
          </a:p>
          <a:p>
            <a:pPr marL="1754139" indent="-1752700">
              <a:spcAft>
                <a:spcPts val="806"/>
              </a:spcAft>
              <a:buNone/>
              <a:tabLst>
                <a:tab pos="3456432" algn="l"/>
                <a:tab pos="3940332" algn="l"/>
                <a:tab pos="4597055" algn="l"/>
                <a:tab pos="5253777" algn="l"/>
                <a:tab pos="5910499" algn="l"/>
                <a:tab pos="6567221" algn="l"/>
                <a:tab pos="7223943" algn="l"/>
                <a:tab pos="7880665" algn="l"/>
              </a:tabLst>
            </a:pPr>
            <a:r>
              <a:rPr lang="fr-FR" altLang="fr-FR" sz="1633" i="1" dirty="0">
                <a:solidFill>
                  <a:srgbClr val="0066CC"/>
                </a:solidFill>
              </a:rPr>
              <a:t>		→ sens de la multiplication</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Oriane a </a:t>
            </a:r>
            <a:r>
              <a:rPr lang="fr-FR" altLang="fr-FR" sz="1633" b="1" i="1" dirty="0">
                <a:solidFill>
                  <a:srgbClr val="0000CC"/>
                </a:solidFill>
              </a:rPr>
              <a:t>513 billes</a:t>
            </a:r>
            <a:r>
              <a:rPr lang="fr-FR" altLang="fr-FR" sz="1633" dirty="0"/>
              <a:t> en tout, rangées dans </a:t>
            </a:r>
            <a:r>
              <a:rPr lang="fr-FR" altLang="fr-FR" sz="1633" b="1" i="1" dirty="0">
                <a:solidFill>
                  <a:srgbClr val="009900"/>
                </a:solidFill>
              </a:rPr>
              <a:t>27</a:t>
            </a:r>
            <a:r>
              <a:rPr lang="fr-FR" altLang="fr-FR" sz="1633" dirty="0"/>
              <a:t> paquets identiques. Combien a -t-elle de billes dans chaque paquet ?    </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	 </a:t>
            </a:r>
            <a:r>
              <a:rPr lang="fr-FR" altLang="fr-FR" sz="1633" i="1" dirty="0">
                <a:solidFill>
                  <a:srgbClr val="0066CC"/>
                </a:solidFill>
              </a:rPr>
              <a:t>→ sens de la division partition</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Gilberte a </a:t>
            </a:r>
            <a:r>
              <a:rPr lang="fr-FR" altLang="fr-FR" sz="1633" b="1" i="1" dirty="0">
                <a:solidFill>
                  <a:srgbClr val="0000CC"/>
                </a:solidFill>
              </a:rPr>
              <a:t>513 billes</a:t>
            </a:r>
            <a:r>
              <a:rPr lang="fr-FR" altLang="fr-FR" sz="1633" dirty="0"/>
              <a:t>  en tout, elle  met </a:t>
            </a:r>
            <a:r>
              <a:rPr lang="fr-FR" altLang="fr-FR" sz="1633" b="1" i="1" dirty="0">
                <a:solidFill>
                  <a:srgbClr val="FF3333"/>
                </a:solidFill>
              </a:rPr>
              <a:t>19</a:t>
            </a:r>
            <a:r>
              <a:rPr lang="fr-FR" altLang="fr-FR" sz="1633" b="1" i="1" dirty="0">
                <a:solidFill>
                  <a:srgbClr val="111111"/>
                </a:solidFill>
              </a:rPr>
              <a:t> </a:t>
            </a:r>
            <a:r>
              <a:rPr lang="fr-FR" altLang="fr-FR" sz="1633" b="1" i="1" dirty="0">
                <a:solidFill>
                  <a:srgbClr val="FF3333"/>
                </a:solidFill>
              </a:rPr>
              <a:t>billes</a:t>
            </a:r>
            <a:r>
              <a:rPr lang="fr-FR" altLang="fr-FR" sz="1633" dirty="0"/>
              <a:t> par paquets. Combien a-t-elle de paquets en tout ?</a:t>
            </a:r>
            <a:r>
              <a:rPr lang="fr-FR" altLang="fr-FR" sz="1633" i="1" dirty="0"/>
              <a:t> </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i="1" dirty="0">
                <a:solidFill>
                  <a:srgbClr val="0066CC"/>
                </a:solidFill>
              </a:rPr>
              <a:t>	→ sens de la division quotition</a:t>
            </a:r>
          </a:p>
          <a:p>
            <a:pPr marL="783458" lvl="1" indent="-293797">
              <a:spcBef>
                <a:spcPts val="1441"/>
              </a:spcBef>
              <a:spcAft>
                <a:spcPts val="783"/>
              </a:spcAft>
              <a:buSzPct val="75000"/>
              <a:buFont typeface="Symbol" panose="05050102010706020507" pitchFamily="18" charset="2"/>
              <a:buChar char=""/>
              <a:tabLst>
                <a:tab pos="3456432" algn="l"/>
                <a:tab pos="3940332" algn="l"/>
                <a:tab pos="4597055" algn="l"/>
                <a:tab pos="5253777" algn="l"/>
                <a:tab pos="5910499" algn="l"/>
                <a:tab pos="6567221" algn="l"/>
                <a:tab pos="7223943" algn="l"/>
                <a:tab pos="7880665" algn="l"/>
              </a:tabLst>
            </a:pPr>
            <a:r>
              <a:rPr lang="fr-FR" altLang="fr-FR" sz="1996" i="1" dirty="0">
                <a:solidFill>
                  <a:srgbClr val="006699"/>
                </a:solidFill>
              </a:rPr>
              <a:t>Produit de mesure </a:t>
            </a:r>
            <a:r>
              <a:rPr lang="fr-FR" altLang="fr-FR" i="1" dirty="0">
                <a:solidFill>
                  <a:srgbClr val="006699"/>
                </a:solidFill>
              </a:rPr>
              <a:t>(relation ternaire)</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Céleste organises des menus ; elle dispose de </a:t>
            </a:r>
            <a:r>
              <a:rPr lang="fr-FR" altLang="fr-FR" sz="1633" b="1" i="1" dirty="0">
                <a:solidFill>
                  <a:srgbClr val="009900"/>
                </a:solidFill>
              </a:rPr>
              <a:t>27</a:t>
            </a:r>
            <a:r>
              <a:rPr lang="fr-FR" altLang="fr-FR" sz="1633" dirty="0"/>
              <a:t> </a:t>
            </a:r>
            <a:r>
              <a:rPr lang="fr-FR" altLang="fr-FR" sz="1633" b="1" i="1" dirty="0">
                <a:solidFill>
                  <a:srgbClr val="009900"/>
                </a:solidFill>
              </a:rPr>
              <a:t>entrées</a:t>
            </a:r>
            <a:r>
              <a:rPr lang="fr-FR" altLang="fr-FR" sz="1633" dirty="0"/>
              <a:t> et </a:t>
            </a:r>
            <a:r>
              <a:rPr lang="fr-FR" altLang="fr-FR" sz="1633" b="1" i="1" dirty="0">
                <a:solidFill>
                  <a:srgbClr val="009900"/>
                </a:solidFill>
              </a:rPr>
              <a:t>19</a:t>
            </a:r>
            <a:r>
              <a:rPr lang="fr-FR" altLang="fr-FR" sz="1633" dirty="0">
                <a:solidFill>
                  <a:srgbClr val="009900"/>
                </a:solidFill>
              </a:rPr>
              <a:t> </a:t>
            </a:r>
            <a:r>
              <a:rPr lang="fr-FR" altLang="fr-FR" sz="1633" b="1" i="1" dirty="0">
                <a:solidFill>
                  <a:srgbClr val="009900"/>
                </a:solidFill>
              </a:rPr>
              <a:t>plats</a:t>
            </a:r>
            <a:r>
              <a:rPr lang="fr-FR" altLang="fr-FR" sz="1633" dirty="0">
                <a:solidFill>
                  <a:srgbClr val="009900"/>
                </a:solidFill>
              </a:rPr>
              <a:t> </a:t>
            </a:r>
            <a:r>
              <a:rPr lang="fr-FR" altLang="fr-FR" sz="1633" b="1" i="1" dirty="0">
                <a:solidFill>
                  <a:srgbClr val="009900"/>
                </a:solidFill>
              </a:rPr>
              <a:t>principaux.</a:t>
            </a:r>
            <a:r>
              <a:rPr lang="fr-FR" altLang="fr-FR" sz="1633" dirty="0"/>
              <a:t> Elle peut proposer </a:t>
            </a:r>
            <a:r>
              <a:rPr lang="fr-FR" altLang="fr-FR" sz="1633" b="1" i="1" dirty="0">
                <a:solidFill>
                  <a:srgbClr val="FF3333"/>
                </a:solidFill>
              </a:rPr>
              <a:t>513</a:t>
            </a:r>
            <a:r>
              <a:rPr lang="fr-FR" altLang="fr-FR" sz="1633" dirty="0">
                <a:solidFill>
                  <a:srgbClr val="FF3333"/>
                </a:solidFill>
              </a:rPr>
              <a:t> </a:t>
            </a:r>
            <a:r>
              <a:rPr lang="fr-FR" altLang="fr-FR" sz="1633" b="1" i="1" dirty="0">
                <a:solidFill>
                  <a:srgbClr val="FF3333"/>
                </a:solidFill>
              </a:rPr>
              <a:t>menus</a:t>
            </a:r>
            <a:r>
              <a:rPr lang="fr-FR" altLang="fr-FR" sz="1633" dirty="0"/>
              <a:t> différents (entrée ; plat).</a:t>
            </a:r>
          </a:p>
          <a:p>
            <a:pPr marL="783458" lvl="1" indent="-293797">
              <a:spcBef>
                <a:spcPts val="1701"/>
              </a:spcBef>
              <a:spcAft>
                <a:spcPts val="783"/>
              </a:spcAft>
              <a:buSzPct val="75000"/>
              <a:buFont typeface="Symbol" panose="05050102010706020507" pitchFamily="18" charset="2"/>
              <a:buChar char=""/>
              <a:tabLst>
                <a:tab pos="3456432" algn="l"/>
                <a:tab pos="3940332" algn="l"/>
                <a:tab pos="4597055" algn="l"/>
                <a:tab pos="5253777" algn="l"/>
                <a:tab pos="5910499" algn="l"/>
                <a:tab pos="6567221" algn="l"/>
                <a:tab pos="7223943" algn="l"/>
                <a:tab pos="7880665" algn="l"/>
              </a:tabLst>
            </a:pPr>
            <a:r>
              <a:rPr lang="fr-FR" altLang="fr-FR" sz="1996" i="1" dirty="0">
                <a:solidFill>
                  <a:srgbClr val="006699"/>
                </a:solidFill>
              </a:rPr>
              <a:t>Comparaison d'états</a:t>
            </a:r>
          </a:p>
          <a:p>
            <a:pPr marL="0" indent="0">
              <a:spcAft>
                <a:spcPts val="806"/>
              </a:spcAft>
              <a:buNone/>
              <a:tabLst>
                <a:tab pos="3456432" algn="l"/>
                <a:tab pos="3940332" algn="l"/>
                <a:tab pos="4597055" algn="l"/>
                <a:tab pos="5253777" algn="l"/>
                <a:tab pos="5910499" algn="l"/>
                <a:tab pos="6567221" algn="l"/>
                <a:tab pos="7223943" algn="l"/>
                <a:tab pos="7880665" algn="l"/>
              </a:tabLst>
            </a:pPr>
            <a:r>
              <a:rPr lang="fr-FR" altLang="fr-FR" sz="1633" dirty="0"/>
              <a:t>Albert a </a:t>
            </a:r>
            <a:r>
              <a:rPr lang="fr-FR" altLang="fr-FR" sz="1633" b="1" i="1" dirty="0">
                <a:solidFill>
                  <a:srgbClr val="009900"/>
                </a:solidFill>
              </a:rPr>
              <a:t>6</a:t>
            </a:r>
            <a:r>
              <a:rPr lang="fr-FR" altLang="fr-FR" sz="1633" dirty="0"/>
              <a:t> </a:t>
            </a:r>
            <a:r>
              <a:rPr lang="fr-FR" altLang="fr-FR" sz="1633" b="1" i="1" dirty="0">
                <a:solidFill>
                  <a:srgbClr val="009900"/>
                </a:solidFill>
              </a:rPr>
              <a:t>fois</a:t>
            </a:r>
            <a:r>
              <a:rPr lang="fr-FR" altLang="fr-FR" sz="1633" dirty="0"/>
              <a:t> </a:t>
            </a:r>
            <a:r>
              <a:rPr lang="fr-FR" altLang="fr-FR" sz="1633" b="1" i="1" dirty="0">
                <a:solidFill>
                  <a:srgbClr val="000000"/>
                </a:solidFill>
              </a:rPr>
              <a:t>plus/moins</a:t>
            </a:r>
            <a:r>
              <a:rPr lang="fr-FR" altLang="fr-FR" sz="1633" dirty="0"/>
              <a:t> de  billes que Odette, qui en a </a:t>
            </a:r>
            <a:r>
              <a:rPr lang="fr-FR" altLang="fr-FR" sz="1633" b="1" i="1" dirty="0">
                <a:solidFill>
                  <a:srgbClr val="FF3333"/>
                </a:solidFill>
              </a:rPr>
              <a:t>42</a:t>
            </a:r>
            <a:r>
              <a:rPr lang="fr-FR" altLang="fr-FR" sz="1633" dirty="0"/>
              <a:t>. Albert a </a:t>
            </a:r>
            <a:r>
              <a:rPr lang="fr-FR" altLang="fr-FR" sz="1633" b="1" i="1" dirty="0">
                <a:solidFill>
                  <a:srgbClr val="0000CC"/>
                </a:solidFill>
              </a:rPr>
              <a:t>252/7</a:t>
            </a:r>
            <a:r>
              <a:rPr lang="fr-FR" altLang="fr-FR" sz="1633" dirty="0"/>
              <a:t> billes.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3174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3174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31746">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31746">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31746">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nodeType="clickEffect">
                                  <p:stCondLst>
                                    <p:cond delay="0"/>
                                  </p:stCondLst>
                                  <p:childTnLst>
                                    <p:set>
                                      <p:cBhvr additive="repl">
                                        <p:cTn id="42"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3174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E78A79C-DD44-48B7-A439-1DBE19337751}"/>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kern="1200">
                <a:solidFill>
                  <a:schemeClr val="tx1">
                    <a:lumMod val="85000"/>
                    <a:lumOff val="15000"/>
                  </a:schemeClr>
                </a:solidFill>
                <a:latin typeface="+mj-lt"/>
                <a:ea typeface="+mj-ea"/>
                <a:cs typeface="+mj-cs"/>
              </a:rPr>
              <a:t>Enrichir, faire évoluer les concepts spontanés</a:t>
            </a:r>
          </a:p>
        </p:txBody>
      </p:sp>
      <p:sp>
        <p:nvSpPr>
          <p:cNvPr id="3" name="Espace réservé du texte 2">
            <a:extLst>
              <a:ext uri="{FF2B5EF4-FFF2-40B4-BE49-F238E27FC236}">
                <a16:creationId xmlns:a16="http://schemas.microsoft.com/office/drawing/2014/main" id="{2DFBCE8A-ACDE-4D01-9302-D516227DEB44}"/>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sz="2000" kern="1200">
                <a:solidFill>
                  <a:schemeClr val="accent1"/>
                </a:solidFill>
                <a:latin typeface="+mn-lt"/>
                <a:ea typeface="+mn-ea"/>
                <a:cs typeface="+mn-cs"/>
              </a:rPr>
              <a:t>Quels gestes professionnels ?</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296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F993B15C-603C-49C0-A8D9-D0CD860E32EF}"/>
              </a:ext>
            </a:extLst>
          </p:cNvPr>
          <p:cNvSpPr>
            <a:spLocks noGrp="1" noChangeArrowheads="1"/>
          </p:cNvSpPr>
          <p:nvPr>
            <p:ph type="title"/>
          </p:nvPr>
        </p:nvSpPr>
        <p:spPr>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3200" dirty="0"/>
              <a:t>Deux modes d'intervention scolaire</a:t>
            </a:r>
            <a:br>
              <a:rPr lang="fr-FR" altLang="fr-FR" sz="3200" dirty="0"/>
            </a:br>
            <a:r>
              <a:rPr lang="fr-FR" altLang="fr-FR" sz="2800" i="1" dirty="0"/>
              <a:t>… pour enrichir les concepts spontanés</a:t>
            </a:r>
          </a:p>
        </p:txBody>
      </p:sp>
      <p:sp>
        <p:nvSpPr>
          <p:cNvPr id="32770" name="Rectangle 2">
            <a:extLst>
              <a:ext uri="{FF2B5EF4-FFF2-40B4-BE49-F238E27FC236}">
                <a16:creationId xmlns:a16="http://schemas.microsoft.com/office/drawing/2014/main" id="{291129A9-A7DC-4DF7-A6E6-1DD68B998A46}"/>
              </a:ext>
            </a:extLst>
          </p:cNvPr>
          <p:cNvSpPr>
            <a:spLocks noGrp="1" noChangeArrowheads="1"/>
          </p:cNvSpPr>
          <p:nvPr>
            <p:ph idx="1"/>
          </p:nvPr>
        </p:nvSpPr>
        <p:spPr>
          <a:xfrm>
            <a:off x="1873369" y="2256946"/>
            <a:ext cx="9478992" cy="2263296"/>
          </a:xfrm>
          <a:ln/>
        </p:spPr>
        <p:txBody>
          <a:bodyPr vert="horz" lIns="91440" tIns="4572" rIns="91440" bIns="45720" rtlCol="0">
            <a:normAutofit/>
          </a:bodyPr>
          <a:lstStyle/>
          <a:p>
            <a:pPr marL="0"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Lst>
            </a:pPr>
            <a:r>
              <a:rPr lang="fr-FR" altLang="fr-FR" sz="2800" dirty="0"/>
              <a:t> Élargir le champ de validité de l'opération</a:t>
            </a:r>
          </a:p>
          <a:p>
            <a:pPr marL="996605"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Lst>
            </a:pPr>
            <a:endParaRPr lang="fr-FR" altLang="fr-FR" dirty="0">
              <a:solidFill>
                <a:srgbClr val="006699"/>
              </a:solidFill>
            </a:endParaRPr>
          </a:p>
          <a:p>
            <a:pPr marL="0"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Lst>
            </a:pPr>
            <a:r>
              <a:rPr lang="fr-FR" altLang="fr-FR" sz="2800" dirty="0"/>
              <a:t> Changer de regard sur un problème</a:t>
            </a:r>
          </a:p>
          <a:p>
            <a:pPr marL="996605"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Lst>
            </a:pPr>
            <a:endParaRPr lang="fr-FR" altLang="fr-FR" dirty="0">
              <a:solidFill>
                <a:srgbClr val="006699"/>
              </a:solidFill>
            </a:endParaRPr>
          </a:p>
        </p:txBody>
      </p:sp>
      <p:sp>
        <p:nvSpPr>
          <p:cNvPr id="32771" name="Text Box 3">
            <a:extLst>
              <a:ext uri="{FF2B5EF4-FFF2-40B4-BE49-F238E27FC236}">
                <a16:creationId xmlns:a16="http://schemas.microsoft.com/office/drawing/2014/main" id="{F7ED1777-E331-4388-9F14-490EC2765526}"/>
              </a:ext>
            </a:extLst>
          </p:cNvPr>
          <p:cNvSpPr txBox="1">
            <a:spLocks noChangeArrowheads="1"/>
          </p:cNvSpPr>
          <p:nvPr/>
        </p:nvSpPr>
        <p:spPr bwMode="auto">
          <a:xfrm>
            <a:off x="1357072" y="635030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8C5C5FA-532E-4706-97EB-6B77F1A03380}"/>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kern="1200">
                <a:solidFill>
                  <a:schemeClr val="tx1">
                    <a:lumMod val="85000"/>
                    <a:lumOff val="15000"/>
                  </a:schemeClr>
                </a:solidFill>
                <a:latin typeface="+mj-lt"/>
                <a:ea typeface="+mj-ea"/>
                <a:cs typeface="+mj-cs"/>
              </a:rPr>
              <a:t>Quels</a:t>
            </a:r>
            <a:r>
              <a:rPr lang="en-US" sz="5400" kern="1200" dirty="0">
                <a:solidFill>
                  <a:schemeClr val="tx1">
                    <a:lumMod val="85000"/>
                    <a:lumOff val="15000"/>
                  </a:schemeClr>
                </a:solidFill>
                <a:latin typeface="+mj-lt"/>
                <a:ea typeface="+mj-ea"/>
                <a:cs typeface="+mj-cs"/>
              </a:rPr>
              <a:t> </a:t>
            </a:r>
            <a:r>
              <a:rPr lang="en-US" sz="5400" kern="1200">
                <a:solidFill>
                  <a:schemeClr val="tx1">
                    <a:lumMod val="85000"/>
                    <a:lumOff val="15000"/>
                  </a:schemeClr>
                </a:solidFill>
                <a:latin typeface="+mj-lt"/>
                <a:ea typeface="+mj-ea"/>
                <a:cs typeface="+mj-cs"/>
              </a:rPr>
              <a:t>problèmes</a:t>
            </a:r>
            <a:r>
              <a:rPr lang="en-US" sz="5400" kern="1200" dirty="0">
                <a:solidFill>
                  <a:schemeClr val="tx1">
                    <a:lumMod val="85000"/>
                    <a:lumOff val="15000"/>
                  </a:schemeClr>
                </a:solidFill>
                <a:latin typeface="+mj-lt"/>
                <a:ea typeface="+mj-ea"/>
                <a:cs typeface="+mj-cs"/>
              </a:rPr>
              <a:t>?</a:t>
            </a:r>
          </a:p>
        </p:txBody>
      </p:sp>
      <p:sp>
        <p:nvSpPr>
          <p:cNvPr id="3" name="Espace réservé du texte 2">
            <a:extLst>
              <a:ext uri="{FF2B5EF4-FFF2-40B4-BE49-F238E27FC236}">
                <a16:creationId xmlns:a16="http://schemas.microsoft.com/office/drawing/2014/main" id="{CE07ED55-64B3-41A9-9785-A2F57F843D56}"/>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sz="2000" kern="1200">
                <a:solidFill>
                  <a:schemeClr val="accent1"/>
                </a:solidFill>
                <a:latin typeface="+mn-lt"/>
                <a:ea typeface="+mn-ea"/>
                <a:cs typeface="+mn-cs"/>
              </a:rPr>
              <a:t>Quelques</a:t>
            </a:r>
            <a:r>
              <a:rPr lang="en-US" sz="2000" kern="1200" dirty="0">
                <a:solidFill>
                  <a:schemeClr val="accent1"/>
                </a:solidFill>
                <a:latin typeface="+mn-lt"/>
                <a:ea typeface="+mn-ea"/>
                <a:cs typeface="+mn-cs"/>
              </a:rPr>
              <a:t> </a:t>
            </a:r>
            <a:r>
              <a:rPr lang="en-US" sz="2000" kern="1200">
                <a:solidFill>
                  <a:schemeClr val="accent1"/>
                </a:solidFill>
                <a:latin typeface="+mn-lt"/>
                <a:ea typeface="+mn-ea"/>
                <a:cs typeface="+mn-cs"/>
              </a:rPr>
              <a:t>exemples</a:t>
            </a:r>
            <a:endParaRPr lang="en-US" sz="2000" kern="1200" dirty="0">
              <a:solidFill>
                <a:schemeClr val="accent1"/>
              </a:solidFill>
              <a:latin typeface="+mn-lt"/>
              <a:ea typeface="+mn-ea"/>
              <a:cs typeface="+mn-cs"/>
            </a:endParaRPr>
          </a:p>
          <a:p>
            <a:pPr algn="r"/>
            <a:r>
              <a:rPr lang="en-US" sz="2000" kern="1200">
                <a:solidFill>
                  <a:schemeClr val="accent1"/>
                </a:solidFill>
                <a:latin typeface="+mn-lt"/>
                <a:ea typeface="+mn-ea"/>
                <a:cs typeface="+mn-cs"/>
              </a:rPr>
              <a:t>Pourquoi faire ?</a:t>
            </a:r>
            <a:endParaRPr lang="en-US" sz="2000" kern="1200" dirty="0">
              <a:solidFill>
                <a:schemeClr val="accent1"/>
              </a:solidFill>
              <a:latin typeface="+mn-lt"/>
              <a:ea typeface="+mn-ea"/>
              <a:cs typeface="+mn-cs"/>
            </a:endParaRPr>
          </a:p>
        </p:txBody>
      </p:sp>
      <p:cxnSp>
        <p:nvCxnSpPr>
          <p:cNvPr id="17" name="Straight Connector 16">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019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E468F9B2-B1B2-4385-99FD-2264B58E354C}"/>
              </a:ext>
            </a:extLst>
          </p:cNvPr>
          <p:cNvSpPr>
            <a:spLocks noGrp="1" noChangeArrowheads="1"/>
          </p:cNvSpPr>
          <p:nvPr>
            <p:ph type="title"/>
          </p:nvPr>
        </p:nvSpPr>
        <p:spPr>
          <a:xfrm>
            <a:off x="1980049" y="142577"/>
            <a:ext cx="8229024" cy="836727"/>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Deux modes d'intervention scolaire</a:t>
            </a:r>
            <a:br>
              <a:rPr lang="fr-FR" altLang="fr-FR" sz="2359"/>
            </a:br>
            <a:r>
              <a:rPr lang="fr-FR" altLang="fr-FR" sz="1996" i="1"/>
              <a:t>… pour enrichir les concepts spontanés</a:t>
            </a:r>
          </a:p>
        </p:txBody>
      </p:sp>
      <p:sp>
        <p:nvSpPr>
          <p:cNvPr id="33794" name="Rectangle 2">
            <a:extLst>
              <a:ext uri="{FF2B5EF4-FFF2-40B4-BE49-F238E27FC236}">
                <a16:creationId xmlns:a16="http://schemas.microsoft.com/office/drawing/2014/main" id="{7C25FA7C-1EE2-4EF1-A367-3ACC955E1490}"/>
              </a:ext>
            </a:extLst>
          </p:cNvPr>
          <p:cNvSpPr>
            <a:spLocks noGrp="1" noChangeArrowheads="1"/>
          </p:cNvSpPr>
          <p:nvPr>
            <p:ph type="body" idx="1"/>
          </p:nvPr>
        </p:nvSpPr>
        <p:spPr>
          <a:xfrm>
            <a:off x="1850436" y="1319178"/>
            <a:ext cx="9381156" cy="5179295"/>
          </a:xfrm>
          <a:ln/>
        </p:spPr>
        <p:txBody>
          <a:bodyPr vert="horz" lIns="91440" tIns="4572" rIns="91440" bIns="45720" rtlCol="0">
            <a:normAutofit fontScale="92500" lnSpcReduction="10000"/>
          </a:bodyPr>
          <a:lstStyle/>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t>Élargir le champ de validité de l'opération</a:t>
            </a:r>
          </a:p>
          <a:p>
            <a:pPr marL="996605"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t>→ la conception spontanée n'est pas unique, même si elle reste prégnante</a:t>
            </a:r>
          </a:p>
          <a:p>
            <a:pPr marL="996605"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t>→ construction/utilisation des </a:t>
            </a:r>
            <a:r>
              <a:rPr lang="fr-FR" altLang="fr-FR" sz="1600" b="1" dirty="0">
                <a:solidFill>
                  <a:srgbClr val="009900"/>
                </a:solidFill>
              </a:rPr>
              <a:t>propriétés</a:t>
            </a:r>
          </a:p>
          <a:p>
            <a:pPr marL="0" indent="0">
              <a:lnSpc>
                <a:spcPct val="94000"/>
              </a:lnSpc>
              <a:spcBef>
                <a:spcPts val="2030"/>
              </a:spcBef>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b="1" dirty="0">
                <a:solidFill>
                  <a:srgbClr val="404040"/>
                </a:solidFill>
              </a:rPr>
              <a:t>Exemple avec la soustraction </a:t>
            </a:r>
            <a:r>
              <a:rPr lang="fr-FR" altLang="fr-FR" sz="1600" dirty="0">
                <a:solidFill>
                  <a:srgbClr val="404040"/>
                </a:solidFill>
              </a:rPr>
              <a:t>- conception spontanée: transformation négative avec recherche de la perte</a:t>
            </a:r>
          </a:p>
          <a:p>
            <a:pPr marL="1644685" indent="0">
              <a:spcAft>
                <a:spcPts val="919"/>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006699"/>
                </a:solidFill>
              </a:rPr>
              <a:t>Ex: Simone avait 27 billes ce matin à la récréation, elle en a perdu 19. Combien lui en reste-t-il ce soir ?</a:t>
            </a:r>
          </a:p>
          <a:p>
            <a:pPr marL="0"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404040"/>
                </a:solidFill>
              </a:rPr>
              <a:t>Transformation négative avec recherche de la transformation</a:t>
            </a:r>
          </a:p>
          <a:p>
            <a:pPr marL="1631723" indent="0">
              <a:spcAft>
                <a:spcPts val="919"/>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006699"/>
                </a:solidFill>
              </a:rPr>
              <a:t>Ex: Simone avait 27 billes ce matin. Elle en a perdu à la récréation, et il lui en reste maintenant 8. Combien de billes a-t-elle perdues ?</a:t>
            </a:r>
          </a:p>
          <a:p>
            <a:pPr marL="0"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404040"/>
                </a:solidFill>
              </a:rPr>
              <a:t>Composition de deux parties, avec recherche d’une partie</a:t>
            </a:r>
          </a:p>
          <a:p>
            <a:pPr marL="1958645"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b="1" dirty="0">
                <a:solidFill>
                  <a:srgbClr val="009900"/>
                </a:solidFill>
              </a:rPr>
              <a:t>→ lien avec l’addition « à trous »</a:t>
            </a:r>
          </a:p>
          <a:p>
            <a:pPr marL="1631723" indent="0">
              <a:spcAft>
                <a:spcPts val="919"/>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006699"/>
                </a:solidFill>
              </a:rPr>
              <a:t>Ex: Léo et Juliette ont 46 billes à eux deux. Juliette en a 27. Combien en a Léo ?</a:t>
            </a:r>
          </a:p>
          <a:p>
            <a:pPr marL="0"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404040"/>
                </a:solidFill>
              </a:rPr>
              <a:t>Comparaison de deux états</a:t>
            </a:r>
          </a:p>
          <a:p>
            <a:pPr marL="1863593"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b="1" dirty="0">
                <a:solidFill>
                  <a:srgbClr val="009900"/>
                </a:solidFill>
              </a:rPr>
              <a:t>→  lien avec la différence, l'écart</a:t>
            </a:r>
          </a:p>
          <a:p>
            <a:pPr marL="1631723" indent="0">
              <a:spcAft>
                <a:spcPts val="919"/>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00" dirty="0">
                <a:solidFill>
                  <a:srgbClr val="006699"/>
                </a:solidFill>
              </a:rPr>
              <a:t>Ex : Olympe a 46 billes et Charles en a 19. Combien en a-t-elle de plus que lui ?</a:t>
            </a: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79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79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79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379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3794">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379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1422A534-A1E2-40C6-86C3-843F12AD825F}"/>
              </a:ext>
            </a:extLst>
          </p:cNvPr>
          <p:cNvSpPr>
            <a:spLocks noGrp="1" noChangeArrowheads="1"/>
          </p:cNvSpPr>
          <p:nvPr>
            <p:ph type="title"/>
          </p:nvPr>
        </p:nvSpPr>
        <p:spPr>
          <a:xfrm>
            <a:off x="1980049" y="142577"/>
            <a:ext cx="8229024" cy="836727"/>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Deux modes d'intervention scolaire</a:t>
            </a:r>
            <a:br>
              <a:rPr lang="fr-FR" altLang="fr-FR" sz="2359"/>
            </a:br>
            <a:r>
              <a:rPr lang="fr-FR" altLang="fr-FR" sz="1996" i="1"/>
              <a:t>… pour enrichir les concepts spontanés</a:t>
            </a:r>
          </a:p>
        </p:txBody>
      </p:sp>
      <p:sp>
        <p:nvSpPr>
          <p:cNvPr id="34818" name="Rectangle 2">
            <a:extLst>
              <a:ext uri="{FF2B5EF4-FFF2-40B4-BE49-F238E27FC236}">
                <a16:creationId xmlns:a16="http://schemas.microsoft.com/office/drawing/2014/main" id="{FDF28EA5-8581-44EB-9C63-C19D46EB59F3}"/>
              </a:ext>
            </a:extLst>
          </p:cNvPr>
          <p:cNvSpPr>
            <a:spLocks noGrp="1" noChangeArrowheads="1"/>
          </p:cNvSpPr>
          <p:nvPr>
            <p:ph type="body" idx="1"/>
          </p:nvPr>
        </p:nvSpPr>
        <p:spPr>
          <a:xfrm>
            <a:off x="1850436" y="1319179"/>
            <a:ext cx="8555938" cy="4876348"/>
          </a:xfrm>
          <a:ln/>
        </p:spPr>
        <p:txBody>
          <a:bodyPr vert="horz" lIns="91440" tIns="4572" rIns="91440" bIns="45720" rtlCol="0">
            <a:normAutofit/>
          </a:bodyPr>
          <a:lstStyle/>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814" dirty="0"/>
              <a:t>Élargir le champ de validité de l'opération</a:t>
            </a:r>
          </a:p>
          <a:p>
            <a:pPr marL="996605"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814" dirty="0"/>
              <a:t>→ la conception spontanée n'est pas unique, même si elle reste prégnante</a:t>
            </a:r>
          </a:p>
          <a:p>
            <a:pPr marL="996605"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814" dirty="0"/>
              <a:t>→ construction/utilisation des </a:t>
            </a:r>
            <a:r>
              <a:rPr lang="fr-FR" altLang="fr-FR" sz="1814" b="1" dirty="0">
                <a:solidFill>
                  <a:srgbClr val="009900"/>
                </a:solidFill>
              </a:rPr>
              <a:t>propriétés</a:t>
            </a:r>
          </a:p>
          <a:p>
            <a:pPr marL="0" indent="0">
              <a:spcBef>
                <a:spcPts val="2030"/>
              </a:spcBef>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b="1" dirty="0">
                <a:solidFill>
                  <a:srgbClr val="404040"/>
                </a:solidFill>
              </a:rPr>
              <a:t>Le produit de mesures pour la multiplication</a:t>
            </a:r>
          </a:p>
          <a:p>
            <a:pPr marL="1621643" indent="0">
              <a:spcAft>
                <a:spcPct val="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b="1" dirty="0">
                <a:solidFill>
                  <a:srgbClr val="009900"/>
                </a:solidFill>
              </a:rPr>
              <a:t>→ construction de la commutativité; lien vers l’aire</a:t>
            </a:r>
          </a:p>
          <a:p>
            <a:pPr marL="416211" indent="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dirty="0">
                <a:solidFill>
                  <a:srgbClr val="006699"/>
                </a:solidFill>
              </a:rPr>
              <a:t>Ex: Céleste organises des menus ; elle dispose de 5 entrées et 3 plats principaux. Combien peut-elle proposer de menus différents (entrée ; plat)?</a:t>
            </a:r>
          </a:p>
          <a:p>
            <a:pPr marL="416211" indent="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dirty="0">
                <a:solidFill>
                  <a:srgbClr val="006699"/>
                </a:solidFill>
              </a:rPr>
              <a:t>Un champ de choux rectangulaire est disposé en 12 rangées et 7 colonnes. Combien de choux sont-ils plantés ?</a:t>
            </a:r>
          </a:p>
          <a:p>
            <a:pPr marL="728731" indent="2880">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endParaRPr lang="fr-FR" altLang="fr-FR" sz="1633" dirty="0">
              <a:solidFill>
                <a:srgbClr val="006699"/>
              </a:solidFill>
            </a:endParaRPr>
          </a:p>
          <a:p>
            <a:pPr marL="0" indent="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b="1" dirty="0">
                <a:solidFill>
                  <a:srgbClr val="404040"/>
                </a:solidFill>
              </a:rPr>
              <a:t>La division- quotition  « En …, combien de fois ... ? »; </a:t>
            </a:r>
          </a:p>
          <a:p>
            <a:pPr marL="416211" indent="0">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633" dirty="0">
                <a:solidFill>
                  <a:srgbClr val="006699"/>
                </a:solidFill>
              </a:rPr>
              <a:t>Ex: Gilberte a 136 billes; elle fait des sachets de 12 billes; combien de sachet peut-elle faire?</a:t>
            </a: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70F83AED-5C93-4148-9EBF-C8853463EAA2}"/>
              </a:ext>
            </a:extLst>
          </p:cNvPr>
          <p:cNvSpPr>
            <a:spLocks noGrp="1" noChangeArrowheads="1"/>
          </p:cNvSpPr>
          <p:nvPr>
            <p:ph type="title"/>
          </p:nvPr>
        </p:nvSpPr>
        <p:spPr>
          <a:xfrm>
            <a:off x="1980049" y="142577"/>
            <a:ext cx="8229024" cy="836727"/>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Deux modes d'intervention scolaire</a:t>
            </a:r>
            <a:br>
              <a:rPr lang="fr-FR" altLang="fr-FR" sz="2359"/>
            </a:br>
            <a:r>
              <a:rPr lang="fr-FR" altLang="fr-FR" sz="1996" i="1"/>
              <a:t>… pour enrichir les concepts spontanés</a:t>
            </a:r>
          </a:p>
        </p:txBody>
      </p:sp>
      <p:sp>
        <p:nvSpPr>
          <p:cNvPr id="35842" name="Rectangle 2">
            <a:extLst>
              <a:ext uri="{FF2B5EF4-FFF2-40B4-BE49-F238E27FC236}">
                <a16:creationId xmlns:a16="http://schemas.microsoft.com/office/drawing/2014/main" id="{84FA3D0F-4191-4103-B50C-4554C1597F53}"/>
              </a:ext>
            </a:extLst>
          </p:cNvPr>
          <p:cNvSpPr>
            <a:spLocks noGrp="1" noChangeArrowheads="1"/>
          </p:cNvSpPr>
          <p:nvPr>
            <p:ph type="body" idx="1"/>
          </p:nvPr>
        </p:nvSpPr>
        <p:spPr>
          <a:xfrm>
            <a:off x="1850436" y="1506399"/>
            <a:ext cx="8360077" cy="3979138"/>
          </a:xfrm>
          <a:ln/>
        </p:spPr>
        <p:txBody>
          <a:bodyPr vert="horz" lIns="91440" tIns="4115" rIns="91440" bIns="45720" rtlCol="0">
            <a:normAutofit/>
          </a:bodyPr>
          <a:lstStyle/>
          <a:p>
            <a:pPr marL="0"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fr-FR" altLang="fr-FR" sz="1633" dirty="0">
              <a:solidFill>
                <a:srgbClr val="006699"/>
              </a:solidFill>
            </a:endParaRP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Changer de regard sur un problème</a:t>
            </a:r>
          </a:p>
          <a:p>
            <a:pPr marL="996605"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 proposer des scénarios inhabituels</a:t>
            </a:r>
          </a:p>
          <a:p>
            <a:pPr marL="1288962"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fr-FR" altLang="fr-FR" sz="1814" dirty="0"/>
          </a:p>
          <a:p>
            <a:pPr marL="996605" indent="0">
              <a:spcBef>
                <a:spcPts val="658"/>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 proposer des situations-pivots permettant une réinterprétation</a:t>
            </a:r>
          </a:p>
          <a:p>
            <a:pPr marL="1303363"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fr-FR" altLang="fr-FR" sz="1633" dirty="0">
              <a:solidFill>
                <a:srgbClr val="006699"/>
              </a:solidFill>
            </a:endParaRPr>
          </a:p>
          <a:p>
            <a:pPr marL="996605" indent="0">
              <a:spcBef>
                <a:spcPts val="658"/>
              </a:spcBef>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 proposer des situations où la simulation n'est pas facilitatrice</a:t>
            </a:r>
          </a:p>
          <a:p>
            <a:pPr marL="1687891" indent="-384529">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fr-FR" altLang="fr-FR" sz="1633" dirty="0">
              <a:solidFill>
                <a:srgbClr val="006699"/>
              </a:solidFill>
            </a:endParaRPr>
          </a:p>
        </p:txBody>
      </p:sp>
      <p:sp>
        <p:nvSpPr>
          <p:cNvPr id="35843" name="Text Box 3">
            <a:extLst>
              <a:ext uri="{FF2B5EF4-FFF2-40B4-BE49-F238E27FC236}">
                <a16:creationId xmlns:a16="http://schemas.microsoft.com/office/drawing/2014/main" id="{D077BF6C-0A9B-4A74-901A-207FC9FD6120}"/>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73C207B7-ACD0-4C2C-8AC2-CD7C19AF2F98}"/>
              </a:ext>
            </a:extLst>
          </p:cNvPr>
          <p:cNvSpPr>
            <a:spLocks noGrp="1" noChangeArrowheads="1"/>
          </p:cNvSpPr>
          <p:nvPr>
            <p:ph type="title"/>
          </p:nvPr>
        </p:nvSpPr>
        <p:spPr>
          <a:xfrm>
            <a:off x="1980049" y="273629"/>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Effets de la simulation</a:t>
            </a:r>
            <a:br>
              <a:rPr lang="fr-FR" altLang="fr-FR" sz="2359"/>
            </a:br>
            <a:r>
              <a:rPr lang="fr-FR" altLang="fr-FR" sz="2359"/>
              <a:t>…</a:t>
            </a:r>
            <a:r>
              <a:rPr lang="fr-FR" altLang="fr-FR" sz="2177" i="1"/>
              <a:t> exemples pour la (non?) soustraction</a:t>
            </a:r>
          </a:p>
        </p:txBody>
      </p:sp>
      <p:sp>
        <p:nvSpPr>
          <p:cNvPr id="36866" name="Rectangle 2">
            <a:extLst>
              <a:ext uri="{FF2B5EF4-FFF2-40B4-BE49-F238E27FC236}">
                <a16:creationId xmlns:a16="http://schemas.microsoft.com/office/drawing/2014/main" id="{296535ED-C3EF-40E3-B220-0C12CB769A62}"/>
              </a:ext>
            </a:extLst>
          </p:cNvPr>
          <p:cNvSpPr>
            <a:spLocks noGrp="1" noChangeArrowheads="1"/>
          </p:cNvSpPr>
          <p:nvPr>
            <p:ph type="body" idx="1"/>
          </p:nvPr>
        </p:nvSpPr>
        <p:spPr>
          <a:xfrm>
            <a:off x="1850436" y="1670576"/>
            <a:ext cx="8360077" cy="4585441"/>
          </a:xfrm>
          <a:ln/>
        </p:spPr>
        <p:txBody>
          <a:bodyPr vert="horz" lIns="91440" tIns="4572" rIns="91440" bIns="45720" rtlCol="0">
            <a:normAutofit fontScale="92500" lnSpcReduction="20000"/>
          </a:bodyPr>
          <a:lstStyle/>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Nicolas va en récréation avec 27 billes. Pendant la récréation, il gagne des billes et maintenant, il en a 31. Combien de billes Nicolas a-t-il gagné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14/20 en CE1 </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Nicolas va en récréation avec 31 billes. Pendant la récréation, il perd 27 billes. Combien de billes reste-t-il à Nicolas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FF3333"/>
                </a:solidFill>
              </a:rPr>
              <a:t>8/20</a:t>
            </a:r>
            <a:r>
              <a:rPr lang="fr-FR" altLang="fr-FR" sz="1633" dirty="0">
                <a:solidFill>
                  <a:srgbClr val="006699"/>
                </a:solidFill>
              </a:rPr>
              <a:t> </a:t>
            </a:r>
            <a:r>
              <a:rPr lang="fr-FR" altLang="fr-FR" sz="1633" dirty="0">
                <a:solidFill>
                  <a:srgbClr val="FF3333"/>
                </a:solidFill>
              </a:rPr>
              <a:t>en CE1 </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Nicolas va en récréation avec 4 billes. Pendant la récréation, il gagne des billes et maintenant, il en a 31. Combien de billes Nicolas a-t-il gagnées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FF3333"/>
                </a:solidFill>
              </a:rPr>
              <a:t>8/20 en CE1 </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Nicolas va en récréation avec 31 billes. Pendant la récréation, il perd 4 billes. Combien de billes reste-t-il à Nicolas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16/20 en CE1 </a:t>
            </a:r>
          </a:p>
        </p:txBody>
      </p:sp>
      <p:sp>
        <p:nvSpPr>
          <p:cNvPr id="36867" name="Text Box 3">
            <a:extLst>
              <a:ext uri="{FF2B5EF4-FFF2-40B4-BE49-F238E27FC236}">
                <a16:creationId xmlns:a16="http://schemas.microsoft.com/office/drawing/2014/main" id="{20C68C47-098B-459B-A575-9CC0FA0813DF}"/>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686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6866">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6866">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6866">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36866">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36866">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0"/>
                                          </p:stCondLst>
                                        </p:cTn>
                                        <p:tgtEl>
                                          <p:spTgt spid="368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B1979625-2611-419F-8F8E-324C46F6345C}"/>
              </a:ext>
            </a:extLst>
          </p:cNvPr>
          <p:cNvSpPr>
            <a:spLocks noGrp="1" noChangeArrowheads="1"/>
          </p:cNvSpPr>
          <p:nvPr>
            <p:ph type="title"/>
          </p:nvPr>
        </p:nvSpPr>
        <p:spPr>
          <a:xfrm>
            <a:off x="1980049" y="273629"/>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Effets de la simulation</a:t>
            </a:r>
            <a:br>
              <a:rPr lang="fr-FR" altLang="fr-FR" sz="2359"/>
            </a:br>
            <a:r>
              <a:rPr lang="fr-FR" altLang="fr-FR" sz="2359"/>
              <a:t>…</a:t>
            </a:r>
            <a:r>
              <a:rPr lang="fr-FR" altLang="fr-FR" sz="2177" i="1"/>
              <a:t> exemples pour la (non?) division</a:t>
            </a:r>
          </a:p>
        </p:txBody>
      </p:sp>
      <p:sp>
        <p:nvSpPr>
          <p:cNvPr id="37890" name="Rectangle 2">
            <a:extLst>
              <a:ext uri="{FF2B5EF4-FFF2-40B4-BE49-F238E27FC236}">
                <a16:creationId xmlns:a16="http://schemas.microsoft.com/office/drawing/2014/main" id="{BB1DF8F6-AC08-4B14-9265-76A19E6E198F}"/>
              </a:ext>
            </a:extLst>
          </p:cNvPr>
          <p:cNvSpPr>
            <a:spLocks noGrp="1" noChangeArrowheads="1"/>
          </p:cNvSpPr>
          <p:nvPr>
            <p:ph type="body" idx="1"/>
          </p:nvPr>
        </p:nvSpPr>
        <p:spPr>
          <a:xfrm>
            <a:off x="1850436" y="1670576"/>
            <a:ext cx="8360077" cy="4585441"/>
          </a:xfrm>
          <a:ln/>
        </p:spPr>
        <p:txBody>
          <a:bodyPr vert="horz" lIns="91440" tIns="4572" rIns="91440" bIns="45720" rtlCol="0">
            <a:normAutofit/>
          </a:bodyPr>
          <a:lstStyle/>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Dans un paquet de 200 images, on fait des tas de 50 images. Combien y a-t-il de tas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14/20 en CE1 </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On partage 200 images en 50 tas. Combien y a-t-il d'images dans chaque tas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FF3333"/>
                </a:solidFill>
              </a:rPr>
              <a:t>4/20</a:t>
            </a:r>
            <a:r>
              <a:rPr lang="fr-FR" altLang="fr-FR" sz="1633" dirty="0">
                <a:solidFill>
                  <a:srgbClr val="006699"/>
                </a:solidFill>
              </a:rPr>
              <a:t> </a:t>
            </a:r>
            <a:r>
              <a:rPr lang="fr-FR" altLang="fr-FR" sz="1633" dirty="0">
                <a:solidFill>
                  <a:srgbClr val="FF3333"/>
                </a:solidFill>
              </a:rPr>
              <a:t>en CE1 </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On partage 200 images en 4 tas. Combien y a-t-il d'images dans chaque tas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006699"/>
                </a:solidFill>
              </a:rPr>
              <a:t>15/20 en CE1</a:t>
            </a:r>
          </a:p>
          <a:p>
            <a:pPr marL="0" indent="0">
              <a:spcAft>
                <a:spcPts val="658"/>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dirty="0"/>
              <a:t>Dans un paquet de 200 images, on fait des tas de 4 images. Combien y a-t-il de tas ?</a:t>
            </a:r>
          </a:p>
          <a:p>
            <a:pPr marL="0" indent="0" algn="ctr">
              <a:spcAft>
                <a:spcPts val="2620"/>
              </a:spcAf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dirty="0">
                <a:solidFill>
                  <a:srgbClr val="FF3333"/>
                </a:solidFill>
              </a:rPr>
              <a:t>5/20 en CE1 </a:t>
            </a:r>
            <a:r>
              <a:rPr lang="fr-FR" altLang="fr-FR" sz="1633" dirty="0">
                <a:solidFill>
                  <a:srgbClr val="006699"/>
                </a:solidFill>
              </a:rPr>
              <a:t> </a:t>
            </a:r>
          </a:p>
        </p:txBody>
      </p:sp>
      <p:sp>
        <p:nvSpPr>
          <p:cNvPr id="37891" name="Text Box 3">
            <a:extLst>
              <a:ext uri="{FF2B5EF4-FFF2-40B4-BE49-F238E27FC236}">
                <a16:creationId xmlns:a16="http://schemas.microsoft.com/office/drawing/2014/main" id="{DAA2B17D-38C3-4D17-9370-CC7BA91E59CA}"/>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7890">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7890">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7890">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7890">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37890">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37890">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0"/>
                                          </p:stCondLst>
                                        </p:cTn>
                                        <p:tgtEl>
                                          <p:spTgt spid="3789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5B0F8DE8-7C0F-4FB0-8346-2E380385F0AD}"/>
              </a:ext>
            </a:extLst>
          </p:cNvPr>
          <p:cNvSpPr>
            <a:spLocks noGrp="1" noChangeArrowheads="1"/>
          </p:cNvSpPr>
          <p:nvPr>
            <p:ph type="title"/>
          </p:nvPr>
        </p:nvSpPr>
        <p:spPr>
          <a:xfrm>
            <a:off x="1980049" y="273629"/>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Situation pivot</a:t>
            </a:r>
            <a:br>
              <a:rPr lang="fr-FR" altLang="fr-FR" sz="2359"/>
            </a:br>
            <a:r>
              <a:rPr lang="fr-FR" altLang="fr-FR" sz="2359"/>
              <a:t>…</a:t>
            </a:r>
            <a:r>
              <a:rPr lang="fr-FR" altLang="fr-FR" sz="2177" i="1"/>
              <a:t> exemples pour la soustraction</a:t>
            </a:r>
          </a:p>
        </p:txBody>
      </p:sp>
      <p:sp>
        <p:nvSpPr>
          <p:cNvPr id="38914" name="Text Box 2">
            <a:extLst>
              <a:ext uri="{FF2B5EF4-FFF2-40B4-BE49-F238E27FC236}">
                <a16:creationId xmlns:a16="http://schemas.microsoft.com/office/drawing/2014/main" id="{620419A1-0327-467B-8C33-D3083AE3FBAD}"/>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pic>
        <p:nvPicPr>
          <p:cNvPr id="38915" name="Picture 3">
            <a:extLst>
              <a:ext uri="{FF2B5EF4-FFF2-40B4-BE49-F238E27FC236}">
                <a16:creationId xmlns:a16="http://schemas.microsoft.com/office/drawing/2014/main" id="{AD04971C-B1FE-407E-A98E-009C1F2592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9276" y="1372466"/>
            <a:ext cx="7350532" cy="470209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067DCB91-3472-4A92-8BBB-87D1503EC72C}"/>
              </a:ext>
            </a:extLst>
          </p:cNvPr>
          <p:cNvSpPr>
            <a:spLocks noGrp="1" noChangeArrowheads="1"/>
          </p:cNvSpPr>
          <p:nvPr>
            <p:ph type="title"/>
          </p:nvPr>
        </p:nvSpPr>
        <p:spPr>
          <a:xfrm>
            <a:off x="1980049" y="273629"/>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Situation pivot</a:t>
            </a:r>
            <a:br>
              <a:rPr lang="fr-FR" altLang="fr-FR" sz="2359"/>
            </a:br>
            <a:r>
              <a:rPr lang="fr-FR" altLang="fr-FR" sz="2359"/>
              <a:t>…</a:t>
            </a:r>
            <a:r>
              <a:rPr lang="fr-FR" altLang="fr-FR" sz="2177" i="1"/>
              <a:t> exemples pour la soustraction</a:t>
            </a:r>
          </a:p>
        </p:txBody>
      </p:sp>
      <p:pic>
        <p:nvPicPr>
          <p:cNvPr id="39938" name="Picture 2">
            <a:extLst>
              <a:ext uri="{FF2B5EF4-FFF2-40B4-BE49-F238E27FC236}">
                <a16:creationId xmlns:a16="http://schemas.microsoft.com/office/drawing/2014/main" id="{EDDFD39D-B6D5-4C8E-AEC4-1DE114BD2C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103" y="1371025"/>
            <a:ext cx="6230094" cy="38452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939" name="Picture 3">
            <a:extLst>
              <a:ext uri="{FF2B5EF4-FFF2-40B4-BE49-F238E27FC236}">
                <a16:creationId xmlns:a16="http://schemas.microsoft.com/office/drawing/2014/main" id="{15E12142-60E7-4E65-9C65-EF95A336C8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0049" y="1306218"/>
            <a:ext cx="8230464" cy="50952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0" name="AutoShape 4">
            <a:extLst>
              <a:ext uri="{FF2B5EF4-FFF2-40B4-BE49-F238E27FC236}">
                <a16:creationId xmlns:a16="http://schemas.microsoft.com/office/drawing/2014/main" id="{68A050BA-241A-4DBC-976D-B9DC6CCC33C2}"/>
              </a:ext>
            </a:extLst>
          </p:cNvPr>
          <p:cNvSpPr>
            <a:spLocks noChangeArrowheads="1"/>
          </p:cNvSpPr>
          <p:nvPr/>
        </p:nvSpPr>
        <p:spPr bwMode="auto">
          <a:xfrm>
            <a:off x="5964947" y="2351768"/>
            <a:ext cx="3526931" cy="3526930"/>
          </a:xfrm>
          <a:prstGeom prst="roundRect">
            <a:avLst>
              <a:gd name="adj" fmla="val 37"/>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9941" name="AutoShape 5">
            <a:extLst>
              <a:ext uri="{FF2B5EF4-FFF2-40B4-BE49-F238E27FC236}">
                <a16:creationId xmlns:a16="http://schemas.microsoft.com/office/drawing/2014/main" id="{93684399-B0DA-4931-8A54-ADD271232273}"/>
              </a:ext>
            </a:extLst>
          </p:cNvPr>
          <p:cNvSpPr>
            <a:spLocks noChangeArrowheads="1"/>
          </p:cNvSpPr>
          <p:nvPr/>
        </p:nvSpPr>
        <p:spPr bwMode="auto">
          <a:xfrm>
            <a:off x="5050451" y="1418550"/>
            <a:ext cx="2285519" cy="279389"/>
          </a:xfrm>
          <a:prstGeom prst="roundRect">
            <a:avLst>
              <a:gd name="adj" fmla="val 514"/>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9942" name="AutoShape 6">
            <a:extLst>
              <a:ext uri="{FF2B5EF4-FFF2-40B4-BE49-F238E27FC236}">
                <a16:creationId xmlns:a16="http://schemas.microsoft.com/office/drawing/2014/main" id="{9D12C520-5941-4A38-8C55-C11663FE74F7}"/>
              </a:ext>
            </a:extLst>
          </p:cNvPr>
          <p:cNvSpPr>
            <a:spLocks noChangeArrowheads="1"/>
          </p:cNvSpPr>
          <p:nvPr/>
        </p:nvSpPr>
        <p:spPr bwMode="auto">
          <a:xfrm>
            <a:off x="2862861" y="1712341"/>
            <a:ext cx="587582" cy="279389"/>
          </a:xfrm>
          <a:prstGeom prst="roundRect">
            <a:avLst>
              <a:gd name="adj" fmla="val 514"/>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9943" name="AutoShape 7">
            <a:extLst>
              <a:ext uri="{FF2B5EF4-FFF2-40B4-BE49-F238E27FC236}">
                <a16:creationId xmlns:a16="http://schemas.microsoft.com/office/drawing/2014/main" id="{C54E6F42-9D3B-44FE-ACEF-8F5AAE4579CF}"/>
              </a:ext>
            </a:extLst>
          </p:cNvPr>
          <p:cNvSpPr>
            <a:spLocks noChangeArrowheads="1"/>
          </p:cNvSpPr>
          <p:nvPr/>
        </p:nvSpPr>
        <p:spPr bwMode="auto">
          <a:xfrm>
            <a:off x="9362264" y="1418550"/>
            <a:ext cx="326914" cy="279389"/>
          </a:xfrm>
          <a:prstGeom prst="roundRect">
            <a:avLst>
              <a:gd name="adj" fmla="val 514"/>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9944" name="AutoShape 8">
            <a:extLst>
              <a:ext uri="{FF2B5EF4-FFF2-40B4-BE49-F238E27FC236}">
                <a16:creationId xmlns:a16="http://schemas.microsoft.com/office/drawing/2014/main" id="{2B5F1685-35E3-491B-ACDE-71AEEBD45FB7}"/>
              </a:ext>
            </a:extLst>
          </p:cNvPr>
          <p:cNvSpPr>
            <a:spLocks noChangeArrowheads="1"/>
          </p:cNvSpPr>
          <p:nvPr/>
        </p:nvSpPr>
        <p:spPr bwMode="auto">
          <a:xfrm>
            <a:off x="6356668" y="1697940"/>
            <a:ext cx="587582" cy="279389"/>
          </a:xfrm>
          <a:prstGeom prst="roundRect">
            <a:avLst>
              <a:gd name="adj" fmla="val 514"/>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9945" name="AutoShape 9">
            <a:extLst>
              <a:ext uri="{FF2B5EF4-FFF2-40B4-BE49-F238E27FC236}">
                <a16:creationId xmlns:a16="http://schemas.microsoft.com/office/drawing/2014/main" id="{748A4E81-BB8E-4976-95AF-465B54DBA8A2}"/>
              </a:ext>
            </a:extLst>
          </p:cNvPr>
          <p:cNvSpPr>
            <a:spLocks noChangeArrowheads="1"/>
          </p:cNvSpPr>
          <p:nvPr/>
        </p:nvSpPr>
        <p:spPr bwMode="auto">
          <a:xfrm>
            <a:off x="5377365" y="1712341"/>
            <a:ext cx="326915" cy="279389"/>
          </a:xfrm>
          <a:prstGeom prst="roundRect">
            <a:avLst>
              <a:gd name="adj" fmla="val 514"/>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a:extLst>
              <a:ext uri="{FF2B5EF4-FFF2-40B4-BE49-F238E27FC236}">
                <a16:creationId xmlns:a16="http://schemas.microsoft.com/office/drawing/2014/main" id="{AD5E9E34-7C2A-4152-B84B-A4A8ED66FA6C}"/>
              </a:ext>
            </a:extLst>
          </p:cNvPr>
          <p:cNvSpPr>
            <a:spLocks noGrp="1" noChangeArrowheads="1"/>
          </p:cNvSpPr>
          <p:nvPr>
            <p:ph type="title"/>
          </p:nvPr>
        </p:nvSpPr>
        <p:spPr>
          <a:xfrm>
            <a:off x="1980049" y="273629"/>
            <a:ext cx="8229024" cy="1144921"/>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Situation pivot</a:t>
            </a:r>
            <a:br>
              <a:rPr lang="fr-FR" altLang="fr-FR" sz="2359"/>
            </a:br>
            <a:r>
              <a:rPr lang="fr-FR" altLang="fr-FR" sz="2359"/>
              <a:t>…</a:t>
            </a:r>
            <a:r>
              <a:rPr lang="fr-FR" altLang="fr-FR" sz="2177" i="1"/>
              <a:t> exemples pour la soustraction</a:t>
            </a:r>
          </a:p>
        </p:txBody>
      </p:sp>
      <p:pic>
        <p:nvPicPr>
          <p:cNvPr id="40962" name="Picture 2">
            <a:extLst>
              <a:ext uri="{FF2B5EF4-FFF2-40B4-BE49-F238E27FC236}">
                <a16:creationId xmlns:a16="http://schemas.microsoft.com/office/drawing/2014/main" id="{7248B3FE-2C28-4AE5-BDD3-F388F1425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103" y="1371025"/>
            <a:ext cx="6230094" cy="38452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63" name="Picture 3">
            <a:extLst>
              <a:ext uri="{FF2B5EF4-FFF2-40B4-BE49-F238E27FC236}">
                <a16:creationId xmlns:a16="http://schemas.microsoft.com/office/drawing/2014/main" id="{F4CD86A2-957B-4BB1-B0C2-6A5AB62390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0049" y="1306218"/>
            <a:ext cx="8230464" cy="50952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70BD4BBD-D5B3-4818-9166-F7235DB6A408}"/>
              </a:ext>
            </a:extLst>
          </p:cNvPr>
          <p:cNvSpPr txBox="1">
            <a:spLocks noChangeArrowheads="1"/>
          </p:cNvSpPr>
          <p:nvPr/>
        </p:nvSpPr>
        <p:spPr bwMode="auto">
          <a:xfrm>
            <a:off x="1980049" y="273629"/>
            <a:ext cx="8229024" cy="114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401"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2540">
                <a:solidFill>
                  <a:srgbClr val="1C1C1C"/>
                </a:solidFill>
              </a:rPr>
              <a:t>Inventer un problème ...</a:t>
            </a:r>
          </a:p>
        </p:txBody>
      </p:sp>
      <p:sp>
        <p:nvSpPr>
          <p:cNvPr id="41986" name="Text Box 2">
            <a:extLst>
              <a:ext uri="{FF2B5EF4-FFF2-40B4-BE49-F238E27FC236}">
                <a16:creationId xmlns:a16="http://schemas.microsoft.com/office/drawing/2014/main" id="{6999705B-78FF-4A06-B502-6815EA6FC0D9}"/>
              </a:ext>
            </a:extLst>
          </p:cNvPr>
          <p:cNvSpPr txBox="1">
            <a:spLocks noChangeArrowheads="1"/>
          </p:cNvSpPr>
          <p:nvPr/>
        </p:nvSpPr>
        <p:spPr bwMode="auto">
          <a:xfrm>
            <a:off x="1980049" y="1604329"/>
            <a:ext cx="7707689" cy="4526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87"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2177"/>
              <a:t>Inventer un problème basique avec</a:t>
            </a:r>
          </a:p>
          <a:p>
            <a:pPr>
              <a:spcAft>
                <a:spcPts val="1214"/>
              </a:spcAft>
            </a:pPr>
            <a:r>
              <a:rPr lang="fr-FR" altLang="fr-FR" sz="2177"/>
              <a:t> - des pommes et des oranges</a:t>
            </a:r>
          </a:p>
          <a:p>
            <a:pPr>
              <a:spcAft>
                <a:spcPts val="1214"/>
              </a:spcAft>
            </a:pPr>
            <a:endParaRPr lang="fr-FR" altLang="fr-FR" sz="2177"/>
          </a:p>
          <a:p>
            <a:pPr>
              <a:spcAft>
                <a:spcPts val="1214"/>
              </a:spcAft>
            </a:pPr>
            <a:endParaRPr lang="fr-FR" altLang="fr-FR" sz="2177"/>
          </a:p>
          <a:p>
            <a:pPr>
              <a:spcAft>
                <a:spcPts val="1214"/>
              </a:spcAft>
            </a:pPr>
            <a:r>
              <a:rPr lang="fr-FR" altLang="fr-FR" sz="2177"/>
              <a:t> - des oranges et des paniers</a:t>
            </a:r>
          </a:p>
          <a:p>
            <a:pPr>
              <a:spcAft>
                <a:spcPts val="1214"/>
              </a:spcAft>
            </a:pPr>
            <a:endParaRPr lang="fr-FR" altLang="fr-FR" sz="2177"/>
          </a:p>
        </p:txBody>
      </p:sp>
      <p:pic>
        <p:nvPicPr>
          <p:cNvPr id="41987" name="Picture 3">
            <a:extLst>
              <a:ext uri="{FF2B5EF4-FFF2-40B4-BE49-F238E27FC236}">
                <a16:creationId xmlns:a16="http://schemas.microsoft.com/office/drawing/2014/main" id="{D58518DF-E17A-44CB-A670-D2AA55208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2547628"/>
            <a:ext cx="718636" cy="7186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88" name="Picture 4">
            <a:extLst>
              <a:ext uri="{FF2B5EF4-FFF2-40B4-BE49-F238E27FC236}">
                <a16:creationId xmlns:a16="http://schemas.microsoft.com/office/drawing/2014/main" id="{7650DB8F-7B5D-428A-9654-51F956A2E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537" y="4147636"/>
            <a:ext cx="718636" cy="71863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89" name="Picture 5">
            <a:extLst>
              <a:ext uri="{FF2B5EF4-FFF2-40B4-BE49-F238E27FC236}">
                <a16:creationId xmlns:a16="http://schemas.microsoft.com/office/drawing/2014/main" id="{BD3A8B05-F2C0-426B-8EC1-C8FE841E5E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3226" y="4147636"/>
            <a:ext cx="718636" cy="71863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19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19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4198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41988"/>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41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3B8427FE-8F95-4A58-ABD4-9E2A147C28A5}"/>
              </a:ext>
            </a:extLst>
          </p:cNvPr>
          <p:cNvSpPr txBox="1">
            <a:spLocks noChangeArrowheads="1"/>
          </p:cNvSpPr>
          <p:nvPr/>
        </p:nvSpPr>
        <p:spPr bwMode="auto">
          <a:xfrm>
            <a:off x="1980049" y="273629"/>
            <a:ext cx="8229024" cy="114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401"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2540">
                <a:solidFill>
                  <a:srgbClr val="1C1C1C"/>
                </a:solidFill>
              </a:rPr>
              <a:t>Inventer un problème ...</a:t>
            </a:r>
          </a:p>
        </p:txBody>
      </p:sp>
      <p:sp>
        <p:nvSpPr>
          <p:cNvPr id="43010" name="Text Box 2">
            <a:extLst>
              <a:ext uri="{FF2B5EF4-FFF2-40B4-BE49-F238E27FC236}">
                <a16:creationId xmlns:a16="http://schemas.microsoft.com/office/drawing/2014/main" id="{B4FFA4B4-DDEF-4D4A-9045-23B42B7EF47C}"/>
              </a:ext>
            </a:extLst>
          </p:cNvPr>
          <p:cNvSpPr txBox="1">
            <a:spLocks noChangeArrowheads="1"/>
          </p:cNvSpPr>
          <p:nvPr/>
        </p:nvSpPr>
        <p:spPr bwMode="auto">
          <a:xfrm>
            <a:off x="1980049" y="1604329"/>
            <a:ext cx="7707689" cy="4526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87"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2177"/>
              <a:t>Inventer un problème basique avec</a:t>
            </a:r>
          </a:p>
          <a:p>
            <a:pPr>
              <a:spcAft>
                <a:spcPts val="1214"/>
              </a:spcAft>
            </a:pPr>
            <a:r>
              <a:rPr lang="fr-FR" altLang="fr-FR" sz="2177"/>
              <a:t> - des pommes et des oranges</a:t>
            </a:r>
          </a:p>
          <a:p>
            <a:pPr marL="1283201" indent="-309639">
              <a:spcAft>
                <a:spcPts val="1214"/>
              </a:spcAft>
            </a:pPr>
            <a:r>
              <a:rPr lang="fr-FR" altLang="fr-FR" sz="2177">
                <a:solidFill>
                  <a:srgbClr val="006699"/>
                </a:solidFill>
              </a:rPr>
              <a:t>→ objets appartenant à une même supra-catégorie (ici les fruits) ; cela appelle une situation additive</a:t>
            </a:r>
          </a:p>
          <a:p>
            <a:pPr>
              <a:spcAft>
                <a:spcPts val="1214"/>
              </a:spcAft>
            </a:pPr>
            <a:endParaRPr lang="fr-FR" altLang="fr-FR" sz="2177"/>
          </a:p>
          <a:p>
            <a:pPr>
              <a:spcAft>
                <a:spcPts val="1214"/>
              </a:spcAft>
            </a:pPr>
            <a:r>
              <a:rPr lang="fr-FR" altLang="fr-FR" sz="2177"/>
              <a:t> - des oranges et des paniers</a:t>
            </a:r>
          </a:p>
          <a:p>
            <a:pPr marL="1283201" indent="-309639">
              <a:spcAft>
                <a:spcPts val="1214"/>
              </a:spcAft>
            </a:pPr>
            <a:r>
              <a:rPr lang="fr-FR" altLang="fr-FR" sz="2177">
                <a:solidFill>
                  <a:srgbClr val="006699"/>
                </a:solidFill>
              </a:rPr>
              <a:t>→ objets liés par une relation fonctionnelle (ici contenant/contenu) ; cela appelle une situation multiplicative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D6AF7384-E648-478F-8E1B-63431B8BA54A}"/>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Deux exemples dans le domaine « Nombres et Calculs »</a:t>
            </a:r>
          </a:p>
        </p:txBody>
      </p:sp>
      <p:graphicFrame>
        <p:nvGraphicFramePr>
          <p:cNvPr id="5" name="Espace réservé du contenu 2">
            <a:extLst>
              <a:ext uri="{FF2B5EF4-FFF2-40B4-BE49-F238E27FC236}">
                <a16:creationId xmlns:a16="http://schemas.microsoft.com/office/drawing/2014/main" id="{4B60CFE0-E556-4971-B9E9-C8A441A9D088}"/>
              </a:ext>
            </a:extLst>
          </p:cNvPr>
          <p:cNvGraphicFramePr>
            <a:graphicFrameLocks noGrp="1"/>
          </p:cNvGraphicFramePr>
          <p:nvPr>
            <p:ph idx="1"/>
            <p:extLst>
              <p:ext uri="{D42A27DB-BD31-4B8C-83A1-F6EECF244321}">
                <p14:modId xmlns:p14="http://schemas.microsoft.com/office/powerpoint/2010/main" val="157020114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5662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a:extLst>
              <a:ext uri="{FF2B5EF4-FFF2-40B4-BE49-F238E27FC236}">
                <a16:creationId xmlns:a16="http://schemas.microsoft.com/office/drawing/2014/main" id="{EB8F041A-A678-4F63-8CB6-41424D30A541}"/>
              </a:ext>
            </a:extLst>
          </p:cNvPr>
          <p:cNvSpPr txBox="1">
            <a:spLocks noChangeArrowheads="1"/>
          </p:cNvSpPr>
          <p:nvPr/>
        </p:nvSpPr>
        <p:spPr bwMode="auto">
          <a:xfrm>
            <a:off x="1980049" y="273629"/>
            <a:ext cx="8229024" cy="114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401"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2540">
                <a:solidFill>
                  <a:srgbClr val="1C1C1C"/>
                </a:solidFill>
              </a:rPr>
              <a:t>Inventer un problème ...</a:t>
            </a:r>
          </a:p>
        </p:txBody>
      </p:sp>
      <p:sp>
        <p:nvSpPr>
          <p:cNvPr id="44034" name="Text Box 2">
            <a:extLst>
              <a:ext uri="{FF2B5EF4-FFF2-40B4-BE49-F238E27FC236}">
                <a16:creationId xmlns:a16="http://schemas.microsoft.com/office/drawing/2014/main" id="{68FEA9BA-E71D-4926-82A1-8BBA5AACE8DC}"/>
              </a:ext>
            </a:extLst>
          </p:cNvPr>
          <p:cNvSpPr txBox="1">
            <a:spLocks noChangeArrowheads="1"/>
          </p:cNvSpPr>
          <p:nvPr/>
        </p:nvSpPr>
        <p:spPr bwMode="auto">
          <a:xfrm>
            <a:off x="1980049" y="1604329"/>
            <a:ext cx="7707689" cy="4526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87"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2177" dirty="0"/>
              <a:t>Inventer un problème basique avec</a:t>
            </a:r>
          </a:p>
          <a:p>
            <a:pPr>
              <a:spcAft>
                <a:spcPts val="1214"/>
              </a:spcAft>
            </a:pPr>
            <a:r>
              <a:rPr lang="fr-FR" altLang="fr-FR" sz="2177" dirty="0"/>
              <a:t> - des pommes et des oranges</a:t>
            </a:r>
          </a:p>
          <a:p>
            <a:pPr marL="985083"/>
            <a:r>
              <a:rPr lang="fr-FR" altLang="fr-FR" sz="1996" dirty="0">
                <a:solidFill>
                  <a:srgbClr val="006699"/>
                </a:solidFill>
              </a:rPr>
              <a:t>J'ai 4 oranges ; je reçois 5 pommes en échange de chaque orange. Combien aurai-je de pommes ?</a:t>
            </a:r>
          </a:p>
          <a:p>
            <a:pPr marL="985083">
              <a:spcBef>
                <a:spcPts val="2030"/>
              </a:spcBef>
              <a:spcAft>
                <a:spcPts val="1769"/>
              </a:spcAft>
            </a:pPr>
            <a:r>
              <a:rPr lang="fr-FR" altLang="fr-FR" sz="1996" dirty="0">
                <a:solidFill>
                  <a:srgbClr val="006699"/>
                </a:solidFill>
              </a:rPr>
              <a:t>J'ai 12 oranges et 3 pommes ; combien de fois plus ai-je d'oranges que de pommes ?</a:t>
            </a:r>
          </a:p>
          <a:p>
            <a:pPr>
              <a:spcAft>
                <a:spcPts val="1214"/>
              </a:spcAft>
            </a:pPr>
            <a:r>
              <a:rPr lang="fr-FR" altLang="fr-FR" sz="2177" dirty="0"/>
              <a:t> - des oranges et des paniers</a:t>
            </a:r>
          </a:p>
          <a:p>
            <a:pPr marL="999485">
              <a:spcAft>
                <a:spcPts val="1214"/>
              </a:spcAft>
            </a:pPr>
            <a:r>
              <a:rPr lang="fr-FR" altLang="fr-FR" sz="2177" dirty="0">
                <a:solidFill>
                  <a:srgbClr val="006699"/>
                </a:solidFill>
              </a:rPr>
              <a:t>...</a:t>
            </a:r>
          </a:p>
          <a:p>
            <a:pPr>
              <a:spcAft>
                <a:spcPts val="1214"/>
              </a:spcAft>
            </a:pPr>
            <a:endParaRPr lang="fr-FR" altLang="fr-FR" sz="2177" dirty="0"/>
          </a:p>
          <a:p>
            <a:pPr>
              <a:spcAft>
                <a:spcPts val="1214"/>
              </a:spcAft>
            </a:pPr>
            <a:endParaRPr lang="fr-FR" altLang="fr-FR" sz="2177" dirty="0"/>
          </a:p>
        </p:txBody>
      </p:sp>
      <p:sp>
        <p:nvSpPr>
          <p:cNvPr id="2" name="ZoneTexte 1">
            <a:extLst>
              <a:ext uri="{FF2B5EF4-FFF2-40B4-BE49-F238E27FC236}">
                <a16:creationId xmlns:a16="http://schemas.microsoft.com/office/drawing/2014/main" id="{4C1B6866-8DC7-4136-A1F5-D6608F1643C3}"/>
              </a:ext>
            </a:extLst>
          </p:cNvPr>
          <p:cNvSpPr txBox="1"/>
          <p:nvPr/>
        </p:nvSpPr>
        <p:spPr>
          <a:xfrm>
            <a:off x="5393094" y="5449078"/>
            <a:ext cx="5971592" cy="523220"/>
          </a:xfrm>
          <a:prstGeom prst="rect">
            <a:avLst/>
          </a:prstGeom>
          <a:noFill/>
        </p:spPr>
        <p:txBody>
          <a:bodyPr wrap="square" rtlCol="0">
            <a:spAutoFit/>
          </a:bodyPr>
          <a:lstStyle/>
          <a:p>
            <a:r>
              <a:rPr lang="fr-FR" sz="2800" dirty="0"/>
              <a:t>Exemples de scénarios inhabituels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403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440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a:extLst>
              <a:ext uri="{FF2B5EF4-FFF2-40B4-BE49-F238E27FC236}">
                <a16:creationId xmlns:a16="http://schemas.microsoft.com/office/drawing/2014/main" id="{E702EAB5-EFFB-40BE-BE0A-00BF2CB54174}"/>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Effet du scénario</a:t>
            </a:r>
            <a:br>
              <a:rPr lang="fr-FR" altLang="fr-FR"/>
            </a:br>
            <a:r>
              <a:rPr lang="fr-FR" altLang="fr-FR" sz="2177"/>
              <a:t>…</a:t>
            </a:r>
            <a:r>
              <a:rPr lang="fr-FR" altLang="fr-FR" sz="1996" i="1"/>
              <a:t> sur les procédures</a:t>
            </a:r>
          </a:p>
        </p:txBody>
      </p:sp>
      <p:sp>
        <p:nvSpPr>
          <p:cNvPr id="45058" name="Rectangle 2">
            <a:extLst>
              <a:ext uri="{FF2B5EF4-FFF2-40B4-BE49-F238E27FC236}">
                <a16:creationId xmlns:a16="http://schemas.microsoft.com/office/drawing/2014/main" id="{99EB20C1-E150-4019-B6EB-724656D86092}"/>
              </a:ext>
            </a:extLst>
          </p:cNvPr>
          <p:cNvSpPr>
            <a:spLocks noGrp="1" noChangeArrowheads="1"/>
          </p:cNvSpPr>
          <p:nvPr>
            <p:ph type="body" idx="1"/>
          </p:nvPr>
        </p:nvSpPr>
        <p:spPr>
          <a:xfrm>
            <a:off x="2502823" y="1604330"/>
            <a:ext cx="7315968" cy="1191005"/>
          </a:xfrm>
          <a:ln/>
        </p:spPr>
        <p:txBody>
          <a:bodyPr vert="horz" lIns="91440" tIns="5029" rIns="91440" bIns="45720" rtlCol="0">
            <a:normAutofit/>
          </a:bodyPr>
          <a:lstStyle/>
          <a:p>
            <a:pPr marL="0" indent="0" algn="just">
              <a:buNone/>
              <a:tabLst>
                <a:tab pos="325481" algn="l"/>
                <a:tab pos="656722" algn="l"/>
                <a:tab pos="1313444" algn="l"/>
                <a:tab pos="1970166" algn="l"/>
                <a:tab pos="2626888" algn="l"/>
                <a:tab pos="3283610" algn="l"/>
                <a:tab pos="3940332" algn="l"/>
                <a:tab pos="4597055" algn="l"/>
                <a:tab pos="5253777" algn="l"/>
                <a:tab pos="5910499" algn="l"/>
                <a:tab pos="6567221" algn="l"/>
                <a:tab pos="7223943" algn="l"/>
              </a:tabLst>
            </a:pPr>
            <a:r>
              <a:rPr lang="fr-FR" altLang="fr-FR" sz="1996" dirty="0"/>
              <a:t>Laurent a suivi des cours de danse pendant 7 ans et s'est arrêté à 15 ans. Laurence a commencé au même âge que Laurent, mais elle a arrêté 3 ans plus tôt. Combien de temps Laurence a-t-elle suivie des cours de danse ?</a:t>
            </a:r>
          </a:p>
        </p:txBody>
      </p:sp>
      <p:sp>
        <p:nvSpPr>
          <p:cNvPr id="45059" name="Text Box 3">
            <a:extLst>
              <a:ext uri="{FF2B5EF4-FFF2-40B4-BE49-F238E27FC236}">
                <a16:creationId xmlns:a16="http://schemas.microsoft.com/office/drawing/2014/main" id="{44A1BA62-4B26-4144-B838-74BFCEEC3977}"/>
              </a:ext>
            </a:extLst>
          </p:cNvPr>
          <p:cNvSpPr txBox="1">
            <a:spLocks noChangeArrowheads="1"/>
          </p:cNvSpPr>
          <p:nvPr/>
        </p:nvSpPr>
        <p:spPr bwMode="auto">
          <a:xfrm>
            <a:off x="5115257" y="3372835"/>
            <a:ext cx="979303" cy="3254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938" rIns="81646" bIns="40823"/>
          <a:lstStyle>
            <a:lvl1pPr>
              <a:tabLst>
                <a:tab pos="723900" algn="l"/>
              </a:tabLst>
              <a:defRPr>
                <a:solidFill>
                  <a:srgbClr val="666666"/>
                </a:solidFill>
                <a:latin typeface="Cambria" panose="02040503050406030204" pitchFamily="18" charset="0"/>
                <a:ea typeface="Microsoft YaHei" panose="020B0503020204020204" pitchFamily="34" charset="-122"/>
              </a:defRPr>
            </a:lvl1pPr>
            <a:lvl2pPr>
              <a:tabLst>
                <a:tab pos="723900" algn="l"/>
              </a:tabLst>
              <a:defRPr>
                <a:solidFill>
                  <a:srgbClr val="666666"/>
                </a:solidFill>
                <a:latin typeface="Cambria" panose="02040503050406030204" pitchFamily="18" charset="0"/>
                <a:ea typeface="Microsoft YaHei" panose="020B0503020204020204" pitchFamily="34" charset="-122"/>
              </a:defRPr>
            </a:lvl2pPr>
            <a:lvl3pPr>
              <a:tabLst>
                <a:tab pos="723900" algn="l"/>
              </a:tabLst>
              <a:defRPr>
                <a:solidFill>
                  <a:srgbClr val="666666"/>
                </a:solidFill>
                <a:latin typeface="Cambria" panose="02040503050406030204" pitchFamily="18" charset="0"/>
                <a:ea typeface="Microsoft YaHei" panose="020B0503020204020204" pitchFamily="34" charset="-122"/>
              </a:defRPr>
            </a:lvl3pPr>
            <a:lvl4pPr>
              <a:tabLst>
                <a:tab pos="723900" algn="l"/>
              </a:tabLst>
              <a:defRPr>
                <a:solidFill>
                  <a:srgbClr val="666666"/>
                </a:solidFill>
                <a:latin typeface="Cambria" panose="02040503050406030204" pitchFamily="18" charset="0"/>
                <a:ea typeface="Microsoft YaHei" panose="020B0503020204020204" pitchFamily="34" charset="-122"/>
              </a:defRPr>
            </a:lvl4pPr>
            <a:lvl5pPr>
              <a:tabLst>
                <a:tab pos="7239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Lst>
              <a:defRPr>
                <a:solidFill>
                  <a:srgbClr val="666666"/>
                </a:solidFill>
                <a:latin typeface="Cambria" panose="02040503050406030204" pitchFamily="18" charset="0"/>
                <a:ea typeface="Microsoft YaHei" panose="020B0503020204020204" pitchFamily="34" charset="-122"/>
              </a:defRPr>
            </a:lvl9pPr>
          </a:lstStyle>
          <a:p>
            <a:pPr>
              <a:spcAft>
                <a:spcPts val="851"/>
              </a:spcAft>
            </a:pPr>
            <a:r>
              <a:rPr lang="fr-FR" altLang="fr-FR" sz="1633" b="1">
                <a:solidFill>
                  <a:srgbClr val="006699"/>
                </a:solidFill>
              </a:rPr>
              <a:t>7 – 3 = 4</a:t>
            </a:r>
          </a:p>
        </p:txBody>
      </p:sp>
      <p:sp>
        <p:nvSpPr>
          <p:cNvPr id="45060" name="Text Box 4">
            <a:extLst>
              <a:ext uri="{FF2B5EF4-FFF2-40B4-BE49-F238E27FC236}">
                <a16:creationId xmlns:a16="http://schemas.microsoft.com/office/drawing/2014/main" id="{9FE8860F-EABE-430D-9081-5C53040CE5DF}"/>
              </a:ext>
            </a:extLst>
          </p:cNvPr>
          <p:cNvSpPr txBox="1">
            <a:spLocks noChangeArrowheads="1"/>
          </p:cNvSpPr>
          <p:nvPr/>
        </p:nvSpPr>
        <p:spPr bwMode="auto">
          <a:xfrm>
            <a:off x="7598078" y="4320455"/>
            <a:ext cx="2155907" cy="447887"/>
          </a:xfrm>
          <a:prstGeom prst="rect">
            <a:avLst/>
          </a:prstGeom>
          <a:solidFill>
            <a:srgbClr val="CFE7F5"/>
          </a:solidFill>
          <a:ln w="25560" cap="flat">
            <a:solidFill>
              <a:srgbClr val="000080"/>
            </a:solidFill>
            <a:prstDash val="sysDashDot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077" tIns="55683" rIns="93077" bIns="52254" anchor="ctr"/>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361" b="1"/>
              <a:t>Problème basique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a:extLst>
              <a:ext uri="{FF2B5EF4-FFF2-40B4-BE49-F238E27FC236}">
                <a16:creationId xmlns:a16="http://schemas.microsoft.com/office/drawing/2014/main" id="{7F7FF5C2-88C2-472F-B97D-68FB20D6D998}"/>
              </a:ext>
            </a:extLst>
          </p:cNvPr>
          <p:cNvSpPr>
            <a:spLocks noGrp="1" noChangeArrowheads="1"/>
          </p:cNvSpPr>
          <p:nvPr>
            <p:ph type="title"/>
          </p:nvPr>
        </p:nvSpPr>
        <p:spPr>
          <a:xfrm>
            <a:off x="1980049" y="142577"/>
            <a:ext cx="8229024" cy="836727"/>
          </a:xfrm>
          <a:ln/>
        </p:spPr>
        <p:txBody>
          <a:bodyPr vert="horz" lIns="91440" tIns="5944"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359"/>
              <a:t>Deux modes d'intervention scolaire</a:t>
            </a:r>
            <a:br>
              <a:rPr lang="fr-FR" altLang="fr-FR" sz="2359"/>
            </a:br>
            <a:r>
              <a:rPr lang="fr-FR" altLang="fr-FR" sz="1996" i="1"/>
              <a:t>… pour enrichir les concepts spontanés</a:t>
            </a:r>
          </a:p>
        </p:txBody>
      </p:sp>
      <p:sp>
        <p:nvSpPr>
          <p:cNvPr id="46082" name="Rectangle 2">
            <a:extLst>
              <a:ext uri="{FF2B5EF4-FFF2-40B4-BE49-F238E27FC236}">
                <a16:creationId xmlns:a16="http://schemas.microsoft.com/office/drawing/2014/main" id="{14E5C79B-434A-4A97-89F9-082BC7010755}"/>
              </a:ext>
            </a:extLst>
          </p:cNvPr>
          <p:cNvSpPr>
            <a:spLocks noGrp="1" noChangeArrowheads="1"/>
          </p:cNvSpPr>
          <p:nvPr>
            <p:ph type="body" idx="1"/>
          </p:nvPr>
        </p:nvSpPr>
        <p:spPr>
          <a:xfrm>
            <a:off x="1850436" y="1049872"/>
            <a:ext cx="8360077" cy="5416408"/>
          </a:xfrm>
          <a:ln/>
        </p:spPr>
        <p:txBody>
          <a:bodyPr vert="horz" lIns="91440" tIns="4572" rIns="91440" bIns="45720" rtlCol="0">
            <a:normAutofit fontScale="85000" lnSpcReduction="20000"/>
          </a:bodyPr>
          <a:lstStyle/>
          <a:p>
            <a:pPr marL="0"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Élargir le champ de validité de l'opération</a:t>
            </a:r>
          </a:p>
          <a:p>
            <a:pPr marL="996605"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la conception naïve n'est pas unique, même si elle reste prégnante</a:t>
            </a:r>
          </a:p>
          <a:p>
            <a:pPr marL="996605"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construction/utilisation des propriétés</a:t>
            </a:r>
          </a:p>
          <a:p>
            <a:pPr marL="1288962"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transformation négative avec recherche de la transformation</a:t>
            </a:r>
          </a:p>
          <a:p>
            <a:pPr marL="1673489" indent="-390289">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composition de deux états avec recherche d'une partie → lien avec </a:t>
            </a:r>
            <a:r>
              <a:rPr lang="fr-FR" altLang="fr-FR" sz="1633" b="1">
                <a:solidFill>
                  <a:srgbClr val="006699"/>
                </a:solidFill>
              </a:rPr>
              <a:t>l'addition</a:t>
            </a:r>
            <a:r>
              <a:rPr lang="fr-FR" altLang="fr-FR" sz="1633">
                <a:solidFill>
                  <a:srgbClr val="006699"/>
                </a:solidFill>
              </a:rPr>
              <a:t> </a:t>
            </a:r>
          </a:p>
          <a:p>
            <a:pPr marL="1288962" indent="0">
              <a:spcAft>
                <a:spcPts val="262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comparaison négative→ lien avec </a:t>
            </a:r>
            <a:r>
              <a:rPr lang="fr-FR" altLang="fr-FR" sz="1633" b="1">
                <a:solidFill>
                  <a:srgbClr val="006699"/>
                </a:solidFill>
              </a:rPr>
              <a:t>la différence</a:t>
            </a:r>
            <a:r>
              <a:rPr lang="fr-FR" altLang="fr-FR" sz="1633">
                <a:solidFill>
                  <a:srgbClr val="006699"/>
                </a:solidFill>
              </a:rPr>
              <a:t> </a:t>
            </a:r>
          </a:p>
          <a:p>
            <a:pPr marL="0"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Changer de regard sur un problème</a:t>
            </a:r>
          </a:p>
          <a:p>
            <a:pPr marL="996605" indent="0">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proposer des scénarios inhabituels</a:t>
            </a:r>
          </a:p>
          <a:p>
            <a:pPr marL="1288962"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partage équitable où il paraît avoir moins à partager que de « partageurs »</a:t>
            </a:r>
          </a:p>
          <a:p>
            <a:pPr marL="1288962"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une situation multiplicative avec des pommes et des poires</a:t>
            </a:r>
          </a:p>
          <a:p>
            <a:pPr marL="1288962"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une situation additive avec des fleurs et des vases</a:t>
            </a:r>
          </a:p>
          <a:p>
            <a:pPr marL="996605" indent="0">
              <a:spcBef>
                <a:spcPts val="658"/>
              </a:spcBef>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proposer des situations-pivots permettant une réinterprétation</a:t>
            </a:r>
          </a:p>
          <a:p>
            <a:pPr marL="1303363"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colorier les billes</a:t>
            </a:r>
          </a:p>
          <a:p>
            <a:pPr marL="996605" indent="0">
              <a:spcBef>
                <a:spcPts val="658"/>
              </a:spcBef>
              <a:spcAft>
                <a:spcPts val="658"/>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proposer des situations où la simulation n'est pas facilitatrice</a:t>
            </a:r>
          </a:p>
          <a:p>
            <a:pPr marL="1687891" indent="-384529">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006699"/>
                </a:solidFill>
              </a:rPr>
              <a:t>Ex : Quel est le prix de 50 objets à 3 cruzeiros (0% de réussite chez des enfants des rues → concepts spontanés uniquement)</a:t>
            </a:r>
          </a:p>
        </p:txBody>
      </p:sp>
      <p:sp>
        <p:nvSpPr>
          <p:cNvPr id="46083" name="Text Box 3">
            <a:extLst>
              <a:ext uri="{FF2B5EF4-FFF2-40B4-BE49-F238E27FC236}">
                <a16:creationId xmlns:a16="http://schemas.microsoft.com/office/drawing/2014/main" id="{CC9CB0B2-6AF3-4CB5-BE50-10DE1B4D53DF}"/>
              </a:ext>
            </a:extLst>
          </p:cNvPr>
          <p:cNvSpPr txBox="1">
            <a:spLocks noChangeArrowheads="1"/>
          </p:cNvSpPr>
          <p:nvPr/>
        </p:nvSpPr>
        <p:spPr bwMode="auto">
          <a:xfrm>
            <a:off x="1719382" y="6466280"/>
            <a:ext cx="2285520" cy="28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4252" rIns="81646" bIns="40823"/>
          <a:lstStyle>
            <a:lvl1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666666"/>
                </a:solidFill>
                <a:latin typeface="Cambria" panose="02040503050406030204" pitchFamily="18" charset="0"/>
                <a:ea typeface="Microsoft YaHei" panose="020B0503020204020204" pitchFamily="34" charset="-122"/>
              </a:defRPr>
            </a:lvl9pPr>
          </a:lstStyle>
          <a:p>
            <a:r>
              <a:rPr lang="fr-FR" altLang="fr-FR" sz="1361"/>
              <a:t>Sander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097BA40-14AC-448C-9990-4D3874935028}"/>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en-US" sz="5400" kern="1200">
                <a:solidFill>
                  <a:schemeClr val="tx1">
                    <a:lumMod val="85000"/>
                    <a:lumOff val="15000"/>
                  </a:schemeClr>
                </a:solidFill>
                <a:latin typeface="+mj-lt"/>
                <a:ea typeface="+mj-ea"/>
                <a:cs typeface="+mj-cs"/>
              </a:rPr>
              <a:t>Les problèmes complexes</a:t>
            </a:r>
          </a:p>
        </p:txBody>
      </p:sp>
      <p:sp>
        <p:nvSpPr>
          <p:cNvPr id="3" name="Espace réservé du texte 2">
            <a:extLst>
              <a:ext uri="{FF2B5EF4-FFF2-40B4-BE49-F238E27FC236}">
                <a16:creationId xmlns:a16="http://schemas.microsoft.com/office/drawing/2014/main" id="{1121D5BF-3C6F-4EFF-9F58-2D4AE6B285DF}"/>
              </a:ext>
            </a:extLst>
          </p:cNvPr>
          <p:cNvSpPr>
            <a:spLocks noGrp="1"/>
          </p:cNvSpPr>
          <p:nvPr>
            <p:ph type="body" idx="1"/>
          </p:nvPr>
        </p:nvSpPr>
        <p:spPr>
          <a:xfrm>
            <a:off x="1023257" y="965198"/>
            <a:ext cx="3032633" cy="4927602"/>
          </a:xfrm>
        </p:spPr>
        <p:txBody>
          <a:bodyPr vert="horz" lIns="91440" tIns="45720" rIns="91440" bIns="45720" rtlCol="0" anchor="ctr">
            <a:normAutofit/>
          </a:bodyPr>
          <a:lstStyle/>
          <a:p>
            <a:pPr algn="r"/>
            <a:r>
              <a:rPr lang="en-US" sz="2000" kern="1200" dirty="0">
                <a:solidFill>
                  <a:schemeClr val="accent1"/>
                </a:solidFill>
                <a:latin typeface="+mn-lt"/>
                <a:ea typeface="+mn-ea"/>
                <a:cs typeface="+mn-cs"/>
              </a:rPr>
              <a:t>Comment les </a:t>
            </a:r>
            <a:r>
              <a:rPr lang="en-US" sz="2000" kern="1200" dirty="0" err="1">
                <a:solidFill>
                  <a:schemeClr val="accent1"/>
                </a:solidFill>
                <a:latin typeface="+mn-lt"/>
                <a:ea typeface="+mn-ea"/>
                <a:cs typeface="+mn-cs"/>
              </a:rPr>
              <a:t>enseigner</a:t>
            </a:r>
            <a:r>
              <a:rPr lang="en-US" sz="2000" kern="1200" dirty="0">
                <a:solidFill>
                  <a:schemeClr val="accent1"/>
                </a:solidFill>
                <a:latin typeface="+mn-lt"/>
                <a:ea typeface="+mn-ea"/>
                <a:cs typeface="+mn-cs"/>
              </a:rPr>
              <a:t> ?</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a:extLst>
              <a:ext uri="{FF2B5EF4-FFF2-40B4-BE49-F238E27FC236}">
                <a16:creationId xmlns:a16="http://schemas.microsoft.com/office/drawing/2014/main" id="{11D68109-A1C7-41D8-A0AB-300DE23D0D87}"/>
              </a:ext>
            </a:extLst>
          </p:cNvPr>
          <p:cNvSpPr>
            <a:spLocks noGrp="1" noChangeArrowheads="1"/>
          </p:cNvSpPr>
          <p:nvPr>
            <p:ph type="title"/>
          </p:nvPr>
        </p:nvSpPr>
        <p:spPr>
          <a:xfrm>
            <a:off x="1980049" y="273629"/>
            <a:ext cx="8229024" cy="1144921"/>
          </a:xfrm>
          <a:ln/>
        </p:spPr>
        <p:txBody>
          <a:bodyPr vert="horz" lIns="91440" tIns="6401" rIns="91440" bIns="45720" rtlCol="0" anchor="ctr">
            <a:normAutofit fontScale="90000"/>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Retour sur les problèmes complexes</a:t>
            </a:r>
            <a:br>
              <a:rPr lang="fr-FR" altLang="fr-FR"/>
            </a:br>
            <a:r>
              <a:rPr lang="fr-FR" altLang="fr-FR" sz="2359" i="1"/>
              <a:t>un deuxième énoncé</a:t>
            </a:r>
          </a:p>
        </p:txBody>
      </p:sp>
      <p:sp>
        <p:nvSpPr>
          <p:cNvPr id="49154" name="Rectangle 2">
            <a:extLst>
              <a:ext uri="{FF2B5EF4-FFF2-40B4-BE49-F238E27FC236}">
                <a16:creationId xmlns:a16="http://schemas.microsoft.com/office/drawing/2014/main" id="{F7119CA9-B7E0-490E-B2A9-7B43BA29090D}"/>
              </a:ext>
            </a:extLst>
          </p:cNvPr>
          <p:cNvSpPr>
            <a:spLocks noGrp="1" noChangeArrowheads="1"/>
          </p:cNvSpPr>
          <p:nvPr>
            <p:ph type="body" idx="1"/>
          </p:nvPr>
        </p:nvSpPr>
        <p:spPr>
          <a:xfrm>
            <a:off x="1980049" y="1604329"/>
            <a:ext cx="8555938" cy="1785787"/>
          </a:xfrm>
          <a:ln/>
        </p:spPr>
        <p:txBody>
          <a:bodyPr vert="horz" lIns="91440" tIns="5029" rIns="91440" bIns="45720" rtlCol="0">
            <a:normAutofit fontScale="92500" lnSpcReduction="10000"/>
          </a:bodyPr>
          <a:lstStyle/>
          <a:p>
            <a:pPr marL="0"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996"/>
              <a:t>Au cinéma « Royal Ciné », un adulte paie 6 € par séance et un enfant paie 4 € par séance.</a:t>
            </a:r>
          </a:p>
          <a:p>
            <a:pPr marL="0"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996"/>
              <a:t>A la séance de l'après-midi, il y avait 50 adultes et des enfants.</a:t>
            </a:r>
          </a:p>
          <a:p>
            <a:pPr marL="0"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996"/>
              <a:t>A la séance du soir, il y avait 15 adultes et 20 enfants.</a:t>
            </a:r>
          </a:p>
          <a:p>
            <a:pPr marL="0"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996"/>
              <a:t>La recette de la journée est de 542 €.</a:t>
            </a:r>
          </a:p>
          <a:p>
            <a:pPr marL="0" indent="0">
              <a:spcAft>
                <a:spcPct val="0"/>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 pos="8537387" algn="l"/>
              </a:tabLst>
            </a:pPr>
            <a:r>
              <a:rPr lang="fr-FR" altLang="fr-FR" sz="1996"/>
              <a:t>Combien y avait-il d'enfants à la séance de l'après-midi ?</a:t>
            </a:r>
          </a:p>
        </p:txBody>
      </p:sp>
      <p:sp>
        <p:nvSpPr>
          <p:cNvPr id="49155" name="Text Box 3">
            <a:extLst>
              <a:ext uri="{FF2B5EF4-FFF2-40B4-BE49-F238E27FC236}">
                <a16:creationId xmlns:a16="http://schemas.microsoft.com/office/drawing/2014/main" id="{BA0AC5C6-823D-457F-8F3D-AEDE54586407}"/>
              </a:ext>
            </a:extLst>
          </p:cNvPr>
          <p:cNvSpPr txBox="1">
            <a:spLocks noChangeArrowheads="1"/>
          </p:cNvSpPr>
          <p:nvPr/>
        </p:nvSpPr>
        <p:spPr bwMode="auto">
          <a:xfrm>
            <a:off x="7140111" y="4114514"/>
            <a:ext cx="3004155" cy="308192"/>
          </a:xfrm>
          <a:prstGeom prst="rect">
            <a:avLst/>
          </a:prstGeom>
          <a:solidFill>
            <a:srgbClr val="CFE7F5"/>
          </a:solidFill>
          <a:ln w="25560" cap="flat">
            <a:solidFill>
              <a:srgbClr val="000080"/>
            </a:solidFill>
            <a:prstDash val="sysDashDot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077" tIns="55683" rIns="93077" bIns="52254"/>
          <a:lstStyle>
            <a:lvl1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1pPr>
            <a:lvl2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2pPr>
            <a:lvl3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3pPr>
            <a:lvl4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4pPr>
            <a:lvl5pPr>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666666"/>
                </a:solidFill>
                <a:latin typeface="Cambria" panose="02040503050406030204" pitchFamily="18" charset="0"/>
                <a:ea typeface="Microsoft YaHei" panose="020B0503020204020204" pitchFamily="34" charset="-122"/>
              </a:defRPr>
            </a:lvl9pPr>
          </a:lstStyle>
          <a:p>
            <a:pPr algn="ctr"/>
            <a:r>
              <a:rPr lang="fr-FR" altLang="fr-FR" sz="1361" b="1"/>
              <a:t>Problème complexe</a:t>
            </a:r>
          </a:p>
        </p:txBody>
      </p:sp>
      <p:sp>
        <p:nvSpPr>
          <p:cNvPr id="49156" name="Text Box 4">
            <a:extLst>
              <a:ext uri="{FF2B5EF4-FFF2-40B4-BE49-F238E27FC236}">
                <a16:creationId xmlns:a16="http://schemas.microsoft.com/office/drawing/2014/main" id="{5FCB25C9-4ADF-4766-888A-82D2B985957B}"/>
              </a:ext>
            </a:extLst>
          </p:cNvPr>
          <p:cNvSpPr txBox="1">
            <a:spLocks noChangeArrowheads="1"/>
          </p:cNvSpPr>
          <p:nvPr/>
        </p:nvSpPr>
        <p:spPr bwMode="auto">
          <a:xfrm>
            <a:off x="2602194" y="3465004"/>
            <a:ext cx="7085544" cy="3261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572" rIns="0" bIns="0"/>
          <a:lstStyle>
            <a:lvl1pPr>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1pPr>
            <a:lvl2pPr>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2pPr>
            <a:lvl3pPr>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3pPr>
            <a:lvl4pPr>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4pPr>
            <a:lvl5pPr>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5pPr>
            <a:lvl6pPr marL="25146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6pPr>
            <a:lvl7pPr marL="29718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7pPr>
            <a:lvl8pPr marL="34290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8pPr>
            <a:lvl9pPr marL="3886200" indent="-228600" algn="just" defTabSz="449263" fontAlgn="base" hangingPunct="0">
              <a:lnSpc>
                <a:spcPct val="98000"/>
              </a:lnSpc>
              <a:spcBef>
                <a:spcPct val="0"/>
              </a:spcBef>
              <a:spcAft>
                <a:spcPct val="0"/>
              </a:spcAft>
              <a:buClr>
                <a:srgbClr val="000000"/>
              </a:buClr>
              <a:buSzPct val="100000"/>
              <a:buFont typeface="Times New Roman" panose="02020603050405020304" pitchFamily="18" charset="0"/>
              <a:tabLst>
                <a:tab pos="358775" algn="l"/>
                <a:tab pos="723900" algn="l"/>
                <a:tab pos="1447800" algn="l"/>
                <a:tab pos="2171700" algn="l"/>
                <a:tab pos="2895600" algn="l"/>
                <a:tab pos="3619500" algn="l"/>
                <a:tab pos="4343400" algn="l"/>
                <a:tab pos="5067300" algn="l"/>
                <a:tab pos="5791200" algn="l"/>
                <a:tab pos="6515100" algn="l"/>
                <a:tab pos="7239000" algn="l"/>
              </a:tabLst>
              <a:defRPr>
                <a:solidFill>
                  <a:srgbClr val="666666"/>
                </a:solidFill>
                <a:latin typeface="Cambria" panose="02040503050406030204" pitchFamily="18" charset="0"/>
                <a:ea typeface="Microsoft YaHei" panose="020B0503020204020204" pitchFamily="34" charset="-122"/>
              </a:defRPr>
            </a:lvl9pPr>
          </a:lstStyle>
          <a:p>
            <a:pPr>
              <a:spcAft>
                <a:spcPts val="1214"/>
              </a:spcAft>
            </a:pPr>
            <a:r>
              <a:rPr lang="fr-FR" altLang="fr-FR" sz="1814" b="1" i="1" u="sng"/>
              <a:t>Sous-problèmes calculables</a:t>
            </a:r>
          </a:p>
          <a:p>
            <a:pPr marL="318280">
              <a:spcAft>
                <a:spcPts val="204"/>
              </a:spcAft>
            </a:pPr>
            <a:r>
              <a:rPr lang="fr-FR" altLang="fr-FR" sz="1633" i="1"/>
              <a:t>journée</a:t>
            </a:r>
            <a:r>
              <a:rPr lang="fr-FR" altLang="fr-FR" sz="1633"/>
              <a:t> : quantité d'adultes</a:t>
            </a:r>
          </a:p>
          <a:p>
            <a:pPr marL="652402">
              <a:spcAft>
                <a:spcPts val="204"/>
              </a:spcAft>
            </a:pPr>
            <a:r>
              <a:rPr lang="fr-FR" altLang="fr-FR" sz="1452"/>
              <a:t>journée : prix payé par les adultes</a:t>
            </a:r>
          </a:p>
          <a:p>
            <a:pPr marL="318280">
              <a:spcAft>
                <a:spcPts val="204"/>
              </a:spcAft>
            </a:pPr>
            <a:r>
              <a:rPr lang="fr-FR" altLang="fr-FR" sz="1633" i="1"/>
              <a:t>après-midi</a:t>
            </a:r>
            <a:r>
              <a:rPr lang="fr-FR" altLang="fr-FR" sz="1633"/>
              <a:t> : prix payé par les adultes</a:t>
            </a:r>
          </a:p>
          <a:p>
            <a:pPr marL="318280">
              <a:spcAft>
                <a:spcPts val="204"/>
              </a:spcAft>
            </a:pPr>
            <a:r>
              <a:rPr lang="fr-FR" altLang="fr-FR" sz="1633" i="1"/>
              <a:t>soir</a:t>
            </a:r>
            <a:r>
              <a:rPr lang="fr-FR" altLang="fr-FR" sz="1633"/>
              <a:t> : prix payé par les adultes</a:t>
            </a:r>
          </a:p>
          <a:p>
            <a:pPr marL="652402">
              <a:spcAft>
                <a:spcPts val="204"/>
              </a:spcAft>
            </a:pPr>
            <a:r>
              <a:rPr lang="fr-FR" altLang="fr-FR" sz="1452"/>
              <a:t>journée : prix payé par les adultes</a:t>
            </a:r>
          </a:p>
          <a:p>
            <a:pPr marL="318280">
              <a:spcAft>
                <a:spcPts val="204"/>
              </a:spcAft>
            </a:pPr>
            <a:r>
              <a:rPr lang="fr-FR" altLang="fr-FR" sz="1633" i="1"/>
              <a:t>soir</a:t>
            </a:r>
            <a:r>
              <a:rPr lang="fr-FR" altLang="fr-FR" sz="1633"/>
              <a:t> : prix payé par les enfants</a:t>
            </a:r>
          </a:p>
          <a:p>
            <a:pPr marL="636560">
              <a:spcAft>
                <a:spcPts val="204"/>
              </a:spcAft>
            </a:pPr>
            <a:r>
              <a:rPr lang="fr-FR" altLang="fr-FR" sz="1452" i="1"/>
              <a:t>soir </a:t>
            </a:r>
            <a:r>
              <a:rPr lang="fr-FR" altLang="fr-FR" sz="1452"/>
              <a:t>: prix payé par tout le monde</a:t>
            </a:r>
          </a:p>
          <a:p>
            <a:pPr marL="636560">
              <a:spcAft>
                <a:spcPts val="204"/>
              </a:spcAft>
            </a:pPr>
            <a:r>
              <a:rPr lang="fr-FR" altLang="fr-FR" sz="1452" i="1"/>
              <a:t>journée </a:t>
            </a:r>
            <a:r>
              <a:rPr lang="fr-FR" altLang="fr-FR" sz="1452"/>
              <a:t>: prix payé par tout le monde sauf les enfants de l'après-midi</a:t>
            </a:r>
          </a:p>
          <a:p>
            <a:pPr marL="985083">
              <a:spcAft>
                <a:spcPts val="204"/>
              </a:spcAft>
            </a:pPr>
            <a:r>
              <a:rPr lang="fr-FR" altLang="fr-FR" sz="1452" i="1"/>
              <a:t>après-midi</a:t>
            </a:r>
            <a:r>
              <a:rPr lang="fr-FR" altLang="fr-FR" sz="1452"/>
              <a:t> : prix payé par les enfants</a:t>
            </a:r>
          </a:p>
          <a:p>
            <a:pPr marL="1288962">
              <a:spcAft>
                <a:spcPts val="204"/>
              </a:spcAft>
            </a:pPr>
            <a:r>
              <a:rPr lang="fr-FR" altLang="fr-FR" sz="1452" i="1"/>
              <a:t>après-midi</a:t>
            </a:r>
            <a:r>
              <a:rPr lang="fr-FR" altLang="fr-FR" sz="1452"/>
              <a:t> : quantité d'enfants</a:t>
            </a:r>
          </a:p>
          <a:p>
            <a:pPr marL="318280">
              <a:spcAft>
                <a:spcPts val="204"/>
              </a:spcAft>
            </a:pPr>
            <a:r>
              <a:rPr lang="fr-FR" altLang="fr-FR" sz="1633" i="1"/>
              <a:t>soir</a:t>
            </a:r>
            <a:r>
              <a:rPr lang="fr-FR" altLang="fr-FR" sz="1633"/>
              <a:t> : quantité de personnes </a:t>
            </a:r>
            <a:r>
              <a:rPr lang="fr-FR" altLang="fr-FR" sz="1633">
                <a:solidFill>
                  <a:srgbClr val="009900"/>
                </a:solidFill>
              </a:rPr>
              <a:t>→ ne sert finalement à rien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915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915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915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4915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49156">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49156">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49156">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49156">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49156">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nodeType="clickEffect">
                                  <p:stCondLst>
                                    <p:cond delay="0"/>
                                  </p:stCondLst>
                                  <p:childTnLst>
                                    <p:set>
                                      <p:cBhvr additive="repl">
                                        <p:cTn id="42" dur="1" fill="hold">
                                          <p:stCondLst>
                                            <p:cond delay="0"/>
                                          </p:stCondLst>
                                        </p:cTn>
                                        <p:tgtEl>
                                          <p:spTgt spid="49156">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49156">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nodeType="clickEffect">
                                  <p:stCondLst>
                                    <p:cond delay="0"/>
                                  </p:stCondLst>
                                  <p:childTnLst>
                                    <p:set>
                                      <p:cBhvr additive="repl">
                                        <p:cTn id="50" dur="1" fill="hold">
                                          <p:stCondLst>
                                            <p:cond delay="0"/>
                                          </p:stCondLst>
                                        </p:cTn>
                                        <p:tgtEl>
                                          <p:spTgt spid="49156">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0"/>
                                          </p:stCondLst>
                                        </p:cTn>
                                        <p:tgtEl>
                                          <p:spTgt spid="49156">
                                            <p:txEl>
                                              <p:pRg st="8" end="8"/>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fill="hold" nodeType="clickEffect">
                                  <p:stCondLst>
                                    <p:cond delay="0"/>
                                  </p:stCondLst>
                                  <p:childTnLst>
                                    <p:set>
                                      <p:cBhvr additive="repl">
                                        <p:cTn id="58" dur="1" fill="hold">
                                          <p:stCondLst>
                                            <p:cond delay="0"/>
                                          </p:stCondLst>
                                        </p:cTn>
                                        <p:tgtEl>
                                          <p:spTgt spid="49156">
                                            <p:txEl>
                                              <p:pRg st="9" end="9"/>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fill="hold" nodeType="clickEffect">
                                  <p:stCondLst>
                                    <p:cond delay="0"/>
                                  </p:stCondLst>
                                  <p:childTnLst>
                                    <p:set>
                                      <p:cBhvr additive="repl">
                                        <p:cTn id="62" dur="1" fill="hold">
                                          <p:stCondLst>
                                            <p:cond delay="0"/>
                                          </p:stCondLst>
                                        </p:cTn>
                                        <p:tgtEl>
                                          <p:spTgt spid="49156">
                                            <p:txEl>
                                              <p:pRg st="10" end="10"/>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fill="hold" nodeType="clickEffect">
                                  <p:stCondLst>
                                    <p:cond delay="0"/>
                                  </p:stCondLst>
                                  <p:childTnLst>
                                    <p:set>
                                      <p:cBhvr additive="repl">
                                        <p:cTn id="66" dur="1" fill="hold">
                                          <p:stCondLst>
                                            <p:cond delay="0"/>
                                          </p:stCondLst>
                                        </p:cTn>
                                        <p:tgtEl>
                                          <p:spTgt spid="4915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a:extLst>
              <a:ext uri="{FF2B5EF4-FFF2-40B4-BE49-F238E27FC236}">
                <a16:creationId xmlns:a16="http://schemas.microsoft.com/office/drawing/2014/main" id="{B8BA91C1-6A5C-4265-8867-F86BD5E5F176}"/>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Problème complexe</a:t>
            </a:r>
            <a:br>
              <a:rPr lang="fr-FR" altLang="fr-FR"/>
            </a:br>
            <a:r>
              <a:rPr lang="fr-FR" altLang="fr-FR" sz="2177" i="1"/>
              <a:t>Exemple d'un élève qui connecte mais qui ne qualifie pas</a:t>
            </a:r>
          </a:p>
        </p:txBody>
      </p:sp>
      <p:sp>
        <p:nvSpPr>
          <p:cNvPr id="50178" name="Rectangle 2">
            <a:extLst>
              <a:ext uri="{FF2B5EF4-FFF2-40B4-BE49-F238E27FC236}">
                <a16:creationId xmlns:a16="http://schemas.microsoft.com/office/drawing/2014/main" id="{C2C60215-E33A-4A02-92F9-007B480C36E7}"/>
              </a:ext>
            </a:extLst>
          </p:cNvPr>
          <p:cNvSpPr>
            <a:spLocks noGrp="1" noChangeArrowheads="1"/>
          </p:cNvSpPr>
          <p:nvPr>
            <p:ph type="body" idx="1"/>
          </p:nvPr>
        </p:nvSpPr>
        <p:spPr>
          <a:xfrm>
            <a:off x="1980049" y="1604329"/>
            <a:ext cx="8229024" cy="4890753"/>
          </a:xfrm>
          <a:ln/>
        </p:spPr>
        <p:txBody>
          <a:bodyPr vert="horz" lIns="91440" tIns="3657" rIns="91440" bIns="45720" rtlCol="0">
            <a:normAutofit fontScale="92500" lnSpcReduction="20000"/>
          </a:bodyPr>
          <a:lstStyle/>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a:solidFill>
                  <a:srgbClr val="000000"/>
                </a:solidFill>
              </a:rPr>
              <a:t>Nicolas: </a:t>
            </a:r>
            <a:r>
              <a:rPr lang="fr-FR" altLang="fr-FR" sz="1452" i="1">
                <a:solidFill>
                  <a:srgbClr val="000000"/>
                </a:solidFill>
              </a:rPr>
              <a:t>Bah là j’ai essayé de faire / parce que un adulte c’est 6€ et un seul enfant 4€/ un adulte c’est 6€ donc j’ai fait 15 fois 6, </a:t>
            </a:r>
            <a:r>
              <a:rPr lang="fr-FR" altLang="fr-FR" sz="1452" b="1" i="1">
                <a:solidFill>
                  <a:srgbClr val="000000"/>
                </a:solidFill>
              </a:rPr>
              <a:t>90</a:t>
            </a:r>
            <a:r>
              <a:rPr lang="fr-FR" altLang="fr-FR" sz="1452" i="1">
                <a:solidFill>
                  <a:srgbClr val="000000"/>
                </a:solidFill>
              </a:rPr>
              <a:t> / ensuite il y avait 20 enfants à la séance / comme c’était 4€ j’ai fait 20 fois 4, </a:t>
            </a:r>
            <a:r>
              <a:rPr lang="fr-FR" altLang="fr-FR" sz="1452" b="1" i="1">
                <a:solidFill>
                  <a:srgbClr val="000000"/>
                </a:solidFill>
              </a:rPr>
              <a:t>80</a:t>
            </a:r>
            <a:r>
              <a:rPr lang="fr-FR" altLang="fr-FR" sz="1452" i="1">
                <a:solidFill>
                  <a:srgbClr val="000000"/>
                </a:solidFill>
              </a:rPr>
              <a:t> / euh/ il y avait 50 adultes donc j’ai fait 50 fois 6, </a:t>
            </a:r>
            <a:r>
              <a:rPr lang="fr-FR" altLang="fr-FR" sz="1452" b="1" i="1">
                <a:solidFill>
                  <a:srgbClr val="000000"/>
                </a:solidFill>
              </a:rPr>
              <a:t>300</a:t>
            </a:r>
            <a:r>
              <a:rPr lang="fr-FR" altLang="fr-FR" sz="1452" i="1">
                <a:solidFill>
                  <a:srgbClr val="000000"/>
                </a:solidFill>
              </a:rPr>
              <a:t> / et là il demandait combien il y a d’enfants à cette séance / donc j’ai additionné ces 3 là et j’ai trouvé </a:t>
            </a:r>
            <a:r>
              <a:rPr lang="fr-FR" altLang="fr-FR" sz="1452" b="1" i="1">
                <a:solidFill>
                  <a:srgbClr val="000000"/>
                </a:solidFill>
              </a:rPr>
              <a:t>542</a:t>
            </a:r>
            <a:r>
              <a:rPr lang="fr-FR" altLang="fr-FR" sz="1452" i="1">
                <a:solidFill>
                  <a:srgbClr val="000000"/>
                </a:solidFill>
              </a:rPr>
              <a:t> / j’ai trouvé la recette de la journée / j’ai trouvé 72 enfants.</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Alors là quand tu / est ce que... / quand tu calcules cela / qu’est ce que tu calcules / ça correspond à quoi le nombre 90 que tu cherches ?</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 </a:t>
            </a:r>
            <a:r>
              <a:rPr lang="fr-FR" altLang="fr-FR" sz="1452" i="1">
                <a:solidFill>
                  <a:srgbClr val="000000"/>
                </a:solidFill>
              </a:rPr>
              <a:t>: </a:t>
            </a:r>
            <a:r>
              <a:rPr lang="fr-FR" altLang="fr-FR" sz="1452">
                <a:solidFill>
                  <a:srgbClr val="000000"/>
                </a:solidFill>
              </a:rPr>
              <a:t>(silence)</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Le nombre 90 que tu as trouvé là / si tu pouvais me donner une petite phrase qui va avec ce nombre là</a:t>
            </a:r>
            <a:r>
              <a:rPr lang="fr-FR" altLang="fr-FR" sz="1452" b="1" i="1">
                <a:solidFill>
                  <a:srgbClr val="000000"/>
                </a:solidFill>
              </a:rPr>
              <a:t>.</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 : </a:t>
            </a:r>
            <a:r>
              <a:rPr lang="fr-FR" altLang="fr-FR" sz="1452">
                <a:solidFill>
                  <a:srgbClr val="000000"/>
                </a:solidFill>
              </a:rPr>
              <a:t>(silence)</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Tu vois pas / donc quand tu as fait le calcul tu avais envie de faire ce calcul-là mais tu vois pas à quoi correspond 90 ?</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 : </a:t>
            </a:r>
            <a:r>
              <a:rPr lang="fr-FR" altLang="fr-FR" sz="1452" i="1">
                <a:solidFill>
                  <a:srgbClr val="000000"/>
                </a:solidFill>
              </a:rPr>
              <a:t>Non</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Et ce calcul là (</a:t>
            </a:r>
            <a:r>
              <a:rPr lang="fr-FR" altLang="fr-FR" sz="1452">
                <a:solidFill>
                  <a:srgbClr val="000000"/>
                </a:solidFill>
              </a:rPr>
              <a:t>en montrant sur la feuille 20 x 4</a:t>
            </a:r>
            <a:r>
              <a:rPr lang="fr-FR" altLang="fr-FR" sz="1452" i="1">
                <a:solidFill>
                  <a:srgbClr val="000000"/>
                </a:solidFill>
              </a:rPr>
              <a:t>) / est ce que tu vois à quoi il correspond ?</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a:t>
            </a:r>
            <a:r>
              <a:rPr lang="fr-FR" altLang="fr-FR" sz="1452" i="1">
                <a:solidFill>
                  <a:srgbClr val="000000"/>
                </a:solidFill>
              </a:rPr>
              <a:t> : à 4 fois 20</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Mais par rapport au problème, qu’est-ce que tu as calculé par rapport au problème ?</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a:t>
            </a:r>
            <a:r>
              <a:rPr lang="fr-FR" altLang="fr-FR" sz="1452" i="1">
                <a:solidFill>
                  <a:srgbClr val="000000"/>
                </a:solidFill>
              </a:rPr>
              <a:t> : bah 4 € et 20 enfants</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CH : </a:t>
            </a:r>
            <a:r>
              <a:rPr lang="fr-FR" altLang="fr-FR" sz="1452" i="1">
                <a:solidFill>
                  <a:srgbClr val="000000"/>
                </a:solidFill>
              </a:rPr>
              <a:t>Et finalement quand tu fais 4€ et 20 enfants qu’est ce que tu obtiens à la fin ?</a:t>
            </a:r>
          </a:p>
          <a:p>
            <a:pPr marL="364366" indent="-362925">
              <a:spcAft>
                <a:spcPts val="522"/>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452" b="1" i="1">
                <a:solidFill>
                  <a:srgbClr val="000000"/>
                </a:solidFill>
              </a:rPr>
              <a:t>Nicolas</a:t>
            </a:r>
            <a:r>
              <a:rPr lang="fr-FR" altLang="fr-FR" sz="1452" i="1">
                <a:solidFill>
                  <a:srgbClr val="000000"/>
                </a:solidFill>
              </a:rPr>
              <a:t> : 80€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963F5F52-D96D-47F0-AA02-A51D693C1006}"/>
              </a:ext>
            </a:extLst>
          </p:cNvPr>
          <p:cNvSpPr>
            <a:spLocks noGrp="1" noChangeArrowheads="1"/>
          </p:cNvSpPr>
          <p:nvPr>
            <p:ph type="body"/>
          </p:nvPr>
        </p:nvSpPr>
        <p:spPr>
          <a:xfrm>
            <a:off x="1980049" y="1604329"/>
            <a:ext cx="8229024" cy="4549438"/>
          </a:xfrm>
          <a:ln/>
        </p:spPr>
        <p:txBody>
          <a:bodyPr vert="horz" lIns="91440" tIns="5487" rIns="91440" bIns="45720" rtlCol="0" anchor="t">
            <a:normAutofit/>
          </a:bodyPr>
          <a:lstStyle/>
          <a:p>
            <a:pPr>
              <a:spcAft>
                <a:spcPts val="1214"/>
              </a:spcAft>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fr-FR" altLang="fr-FR" sz="2177">
              <a:solidFill>
                <a:srgbClr val="666666"/>
              </a:solidFill>
            </a:endParaRPr>
          </a:p>
          <a:p>
            <a:pPr marL="783458" lvl="1" indent="-293797" algn="l">
              <a:spcAft>
                <a:spcPts val="1032"/>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b="1">
                <a:solidFill>
                  <a:srgbClr val="666666"/>
                </a:solidFill>
              </a:rPr>
              <a:t>Connexion </a:t>
            </a:r>
            <a:r>
              <a:rPr lang="fr-FR" altLang="fr-FR" sz="1633" i="1">
                <a:solidFill>
                  <a:srgbClr val="666666"/>
                </a:solidFill>
              </a:rPr>
              <a:t>(des données entre elles)</a:t>
            </a:r>
          </a:p>
          <a:p>
            <a:pPr marL="1175187" lvl="2" indent="-260673" algn="l">
              <a:spcAft>
                <a:spcPts val="771"/>
              </a:spcAft>
              <a:buSzPct val="45000"/>
              <a:buFont typeface="Wingdings" panose="05000000000000000000" pitchFamily="2"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découpage en sous-problèmes élémentaires</a:t>
            </a:r>
          </a:p>
          <a:p>
            <a:pPr marL="783458" lvl="1" indent="-293797" algn="l">
              <a:spcAft>
                <a:spcPts val="1032"/>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b="1">
                <a:solidFill>
                  <a:srgbClr val="666666"/>
                </a:solidFill>
              </a:rPr>
              <a:t>Qualification</a:t>
            </a:r>
            <a:r>
              <a:rPr lang="fr-FR" altLang="fr-FR" sz="1633" i="1">
                <a:solidFill>
                  <a:srgbClr val="666666"/>
                </a:solidFill>
              </a:rPr>
              <a:t> (des données obtenues)</a:t>
            </a:r>
          </a:p>
          <a:p>
            <a:pPr marL="1175187" lvl="2" indent="-260673" algn="l">
              <a:spcAft>
                <a:spcPts val="771"/>
              </a:spcAft>
              <a:buSzPct val="45000"/>
              <a:buFont typeface="Wingdings" panose="05000000000000000000" pitchFamily="2"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unité de grandeur</a:t>
            </a:r>
          </a:p>
          <a:p>
            <a:pPr marL="1175187" lvl="2" indent="-260673" algn="l">
              <a:spcAft>
                <a:spcPts val="771"/>
              </a:spcAft>
              <a:buSzPct val="45000"/>
              <a:buFont typeface="Wingdings" panose="05000000000000000000" pitchFamily="2"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grandeur en contexte</a:t>
            </a:r>
          </a:p>
          <a:p>
            <a:pPr marL="783458" lvl="1" indent="-293797" algn="l">
              <a:spcAft>
                <a:spcPts val="1032"/>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b="1">
                <a:solidFill>
                  <a:srgbClr val="666666"/>
                </a:solidFill>
              </a:rPr>
              <a:t>Connexion</a:t>
            </a:r>
            <a:r>
              <a:rPr lang="fr-FR" altLang="fr-FR" sz="1633" i="1">
                <a:solidFill>
                  <a:srgbClr val="666666"/>
                </a:solidFill>
              </a:rPr>
              <a:t> (des nouvelles données entre elles)</a:t>
            </a:r>
          </a:p>
          <a:p>
            <a:pPr marL="1175187" lvl="2" indent="-260673" algn="l">
              <a:spcAft>
                <a:spcPts val="771"/>
              </a:spcAft>
              <a:buSzPct val="45000"/>
              <a:buFont typeface="Wingdings" panose="05000000000000000000" pitchFamily="2"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si possible</a:t>
            </a:r>
          </a:p>
          <a:p>
            <a:pPr marL="1175187" lvl="2" indent="-260673" algn="l">
              <a:spcAft>
                <a:spcPts val="771"/>
              </a:spcAft>
              <a:buSzPct val="45000"/>
              <a:buFont typeface="Wingdings" panose="05000000000000000000" pitchFamily="2"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(re)découpage en sous-problèmes élémentaires</a:t>
            </a:r>
          </a:p>
          <a:p>
            <a:pPr marL="783458" lvl="1" indent="-293797" algn="l">
              <a:spcAft>
                <a:spcPts val="1032"/>
              </a:spcAft>
              <a:buSzPct val="75000"/>
              <a:buFont typeface="Symbol" panose="05050102010706020507" pitchFamily="18" charset="2"/>
              <a:buChar char=""/>
              <a:tabLst>
                <a:tab pos="325481" algn="l"/>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633">
                <a:solidFill>
                  <a:srgbClr val="666666"/>
                </a:solidFill>
              </a:rPr>
              <a:t>...</a:t>
            </a:r>
            <a:r>
              <a:rPr lang="fr-FR" altLang="fr-FR" sz="1814">
                <a:solidFill>
                  <a:srgbClr val="666666"/>
                </a:solidFill>
              </a:rPr>
              <a:t> </a:t>
            </a:r>
          </a:p>
        </p:txBody>
      </p:sp>
      <p:sp>
        <p:nvSpPr>
          <p:cNvPr id="51202" name="Rectangle 2">
            <a:extLst>
              <a:ext uri="{FF2B5EF4-FFF2-40B4-BE49-F238E27FC236}">
                <a16:creationId xmlns:a16="http://schemas.microsoft.com/office/drawing/2014/main" id="{128DB732-9252-4307-9359-09A009EBA2A5}"/>
              </a:ext>
            </a:extLst>
          </p:cNvPr>
          <p:cNvSpPr>
            <a:spLocks noGrp="1" noChangeArrowheads="1"/>
          </p:cNvSpPr>
          <p:nvPr>
            <p:ph type="title" idx="1"/>
          </p:nvPr>
        </p:nvSpPr>
        <p:spPr>
          <a:xfrm>
            <a:off x="1981489" y="273629"/>
            <a:ext cx="8229024" cy="1144921"/>
          </a:xfrm>
          <a:ln/>
        </p:spPr>
        <p:txBody>
          <a:bodyPr vert="horz" lIns="91440" tIns="6401" rIns="91440" bIns="45720" rtlCol="0" anchor="ctr">
            <a:normAutofit/>
          </a:bodyPr>
          <a:lstStyle/>
          <a:p>
            <a:pPr marL="0" indent="0" algn="ctr">
              <a:spcAft>
                <a:spcPct val="0"/>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2540">
                <a:solidFill>
                  <a:srgbClr val="1C1C1C"/>
                </a:solidFill>
              </a:rPr>
              <a:t>Retour sur les problèmes complexes</a:t>
            </a:r>
            <a:br>
              <a:rPr lang="fr-FR" altLang="fr-FR" sz="2540">
                <a:solidFill>
                  <a:srgbClr val="1C1C1C"/>
                </a:solidFill>
              </a:rPr>
            </a:br>
            <a:r>
              <a:rPr lang="fr-FR" altLang="fr-FR" sz="2359" i="1">
                <a:solidFill>
                  <a:srgbClr val="1C1C1C"/>
                </a:solidFill>
              </a:rPr>
              <a:t>des compétences particulières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a:extLst>
              <a:ext uri="{FF2B5EF4-FFF2-40B4-BE49-F238E27FC236}">
                <a16:creationId xmlns:a16="http://schemas.microsoft.com/office/drawing/2014/main" id="{AC87ED06-F22F-47DA-B7D3-299D6305F302}"/>
              </a:ext>
            </a:extLst>
          </p:cNvPr>
          <p:cNvSpPr>
            <a:spLocks noGrp="1" noChangeArrowheads="1"/>
          </p:cNvSpPr>
          <p:nvPr>
            <p:ph type="title"/>
          </p:nvPr>
        </p:nvSpPr>
        <p:spPr>
          <a:xfrm>
            <a:off x="1980049" y="273629"/>
            <a:ext cx="8229024" cy="1144921"/>
          </a:xfrm>
          <a:ln/>
        </p:spPr>
        <p:txBody>
          <a:bodyPr vert="horz" lIns="91440" tIns="6401"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Comment aider sans tuer ?</a:t>
            </a:r>
            <a:br>
              <a:rPr lang="fr-FR" altLang="fr-FR"/>
            </a:br>
            <a:r>
              <a:rPr lang="fr-FR" altLang="fr-FR" sz="2359" i="1"/>
              <a:t>La réticence didactique</a:t>
            </a:r>
          </a:p>
        </p:txBody>
      </p:sp>
      <p:sp>
        <p:nvSpPr>
          <p:cNvPr id="52226" name="Rectangle 2">
            <a:extLst>
              <a:ext uri="{FF2B5EF4-FFF2-40B4-BE49-F238E27FC236}">
                <a16:creationId xmlns:a16="http://schemas.microsoft.com/office/drawing/2014/main" id="{D11D2A16-1096-4DDA-AD04-0B382D8E695F}"/>
              </a:ext>
            </a:extLst>
          </p:cNvPr>
          <p:cNvSpPr>
            <a:spLocks noGrp="1" noChangeArrowheads="1"/>
          </p:cNvSpPr>
          <p:nvPr>
            <p:ph type="body" idx="1"/>
          </p:nvPr>
        </p:nvSpPr>
        <p:spPr>
          <a:xfrm>
            <a:off x="1980049" y="1679217"/>
            <a:ext cx="8229024" cy="4526396"/>
          </a:xfrm>
          <a:ln/>
        </p:spPr>
        <p:txBody>
          <a:bodyPr vert="horz" lIns="91440" tIns="5029" rIns="91440" bIns="45720" rtlCol="0">
            <a:normAutofit/>
          </a:bodyPr>
          <a:lstStyle/>
          <a:p>
            <a:pPr marL="391729" indent="-293797">
              <a:buSzPct val="45000"/>
              <a:buFont typeface="Wingdings" panose="05000000000000000000" pitchFamily="2"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996"/>
              <a:t>Des critères d'aide sévères </a:t>
            </a:r>
            <a:r>
              <a:rPr lang="fr-FR" altLang="fr-FR" sz="1814"/>
              <a:t>(Julo, 2002)</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l'aide ne contient pas d'indices sur la solution</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l'aide n'oriente pas vers une procédure de résolution</a:t>
            </a:r>
          </a:p>
          <a:p>
            <a:pPr marL="1566916" lvl="3" indent="-195864">
              <a:buSzPct val="75000"/>
              <a:buFont typeface="Symbol" panose="05050102010706020507" pitchFamily="18"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a:t>l'aide ne suggère pas une modélisation du problème</a:t>
            </a:r>
          </a:p>
          <a:p>
            <a:pPr marL="391729" indent="-293797">
              <a:spcBef>
                <a:spcPts val="2552"/>
              </a:spcBef>
              <a:spcAft>
                <a:spcPts val="1179"/>
              </a:spcAft>
              <a:buSzPct val="45000"/>
              <a:buFont typeface="Wingdings" panose="05000000000000000000" pitchFamily="2" charset="2"/>
              <a:buChar char=""/>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996"/>
              <a:t>Permettre </a:t>
            </a:r>
            <a:r>
              <a:rPr lang="fr-FR" altLang="fr-FR" sz="1996" b="1"/>
              <a:t>l’invention</a:t>
            </a:r>
            <a:r>
              <a:rPr lang="fr-FR" altLang="fr-FR" sz="1996"/>
              <a:t> de procédures (</a:t>
            </a:r>
            <a:r>
              <a:rPr lang="fr-FR" altLang="fr-FR" sz="1996" i="1"/>
              <a:t>stratégies non routinières)</a:t>
            </a:r>
          </a:p>
          <a:p>
            <a:pPr marL="810822" indent="0">
              <a:spcAft>
                <a:spcPts val="465"/>
              </a:spcAft>
              <a:buNone/>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996">
                <a:cs typeface="StarSymbol" charset="0"/>
              </a:rPr>
              <a:t>– </a:t>
            </a:r>
            <a:r>
              <a:rPr lang="fr-FR" altLang="fr-FR" sz="1814"/>
              <a:t>Proposer des problèmes complexes et/ou atypiques  en continu</a:t>
            </a:r>
          </a:p>
          <a:p>
            <a:pPr marL="810822" indent="0">
              <a:spcAft>
                <a:spcPts val="465"/>
              </a:spcAft>
              <a:buNone/>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cs typeface="StarSymbol" charset="0"/>
              </a:rPr>
              <a:t>– </a:t>
            </a:r>
            <a:r>
              <a:rPr lang="fr-FR" altLang="fr-FR" sz="1814"/>
              <a:t>Donner le temps aux élèves</a:t>
            </a:r>
          </a:p>
          <a:p>
            <a:pPr marL="810822" indent="0">
              <a:spcAft>
                <a:spcPts val="465"/>
              </a:spcAft>
              <a:buNone/>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cs typeface="StarSymbol" charset="0"/>
              </a:rPr>
              <a:t>– </a:t>
            </a:r>
            <a:r>
              <a:rPr lang="fr-FR" altLang="fr-FR" sz="1814"/>
              <a:t>Favoriser la connexion des informations entre elles</a:t>
            </a:r>
          </a:p>
          <a:p>
            <a:pPr marL="810822" indent="0">
              <a:spcAft>
                <a:spcPts val="465"/>
              </a:spcAft>
              <a:buNone/>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cs typeface="StarSymbol" charset="0"/>
              </a:rPr>
              <a:t>– </a:t>
            </a:r>
            <a:r>
              <a:rPr lang="fr-FR" altLang="fr-FR" sz="1814"/>
              <a:t>Favoriser  la qualification les résultats</a:t>
            </a:r>
          </a:p>
          <a:p>
            <a:pPr marL="810822" indent="0">
              <a:spcAft>
                <a:spcPts val="465"/>
              </a:spcAft>
              <a:buNone/>
              <a:tabLst>
                <a:tab pos="717210" algn="l"/>
                <a:tab pos="1313444" algn="l"/>
                <a:tab pos="1970166" algn="l"/>
                <a:tab pos="2626888" algn="l"/>
                <a:tab pos="3283610" algn="l"/>
                <a:tab pos="3940332" algn="l"/>
                <a:tab pos="4597055" algn="l"/>
                <a:tab pos="5253777" algn="l"/>
                <a:tab pos="5910499" algn="l"/>
                <a:tab pos="6567221" algn="l"/>
                <a:tab pos="7223943" algn="l"/>
                <a:tab pos="7880665" algn="l"/>
              </a:tabLst>
            </a:pPr>
            <a:r>
              <a:rPr lang="fr-FR" altLang="fr-FR" sz="1814"/>
              <a:t>– Ne pas institutionnaliser des procédures expertes (s’il y en a) trop tôt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4">
            <a:extLst>
              <a:ext uri="{FF2B5EF4-FFF2-40B4-BE49-F238E27FC236}">
                <a16:creationId xmlns:a16="http://schemas.microsoft.com/office/drawing/2014/main" id="{C26032D6-AA6A-4202-9EA1-1673A4385AA4}"/>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r>
              <a:rPr lang="en-US" sz="4400" kern="1200" dirty="0" err="1">
                <a:solidFill>
                  <a:schemeClr val="accent1"/>
                </a:solidFill>
                <a:latin typeface="+mj-lt"/>
                <a:ea typeface="+mj-ea"/>
                <a:cs typeface="+mj-cs"/>
              </a:rPr>
              <a:t>Références</a:t>
            </a:r>
            <a:endParaRPr lang="en-US" sz="4400" kern="1200" dirty="0">
              <a:solidFill>
                <a:schemeClr val="accent1"/>
              </a:solidFill>
              <a:latin typeface="+mj-lt"/>
              <a:ea typeface="+mj-ea"/>
              <a:cs typeface="+mj-cs"/>
            </a:endParaRPr>
          </a:p>
        </p:txBody>
      </p:sp>
      <p:cxnSp>
        <p:nvCxnSpPr>
          <p:cNvPr id="72" name="Straight Connector 71">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Espace réservé du contenu 5">
            <a:extLst>
              <a:ext uri="{FF2B5EF4-FFF2-40B4-BE49-F238E27FC236}">
                <a16:creationId xmlns:a16="http://schemas.microsoft.com/office/drawing/2014/main" id="{BA5D3F66-7463-4B03-B471-7E4E7B4C5A9F}"/>
              </a:ext>
            </a:extLst>
          </p:cNvPr>
          <p:cNvSpPr>
            <a:spLocks noGrp="1"/>
          </p:cNvSpPr>
          <p:nvPr>
            <p:ph idx="1"/>
          </p:nvPr>
        </p:nvSpPr>
        <p:spPr>
          <a:xfrm>
            <a:off x="4654297" y="483080"/>
            <a:ext cx="7353674" cy="6054880"/>
          </a:xfrm>
        </p:spPr>
        <p:txBody>
          <a:bodyPr vert="horz" lIns="91440" tIns="45720" rIns="91440" bIns="45720" rtlCol="0" anchor="ctr">
            <a:normAutofit/>
          </a:bodyPr>
          <a:lstStyle/>
          <a:p>
            <a:pPr marL="185738" indent="0">
              <a:spcAft>
                <a:spcPts val="658"/>
              </a:spcAft>
              <a:buNone/>
            </a:pPr>
            <a:r>
              <a:rPr lang="en-US" altLang="fr-FR" sz="1400" b="1" dirty="0"/>
              <a:t>ERMEL</a:t>
            </a:r>
            <a:r>
              <a:rPr lang="en-US" altLang="fr-FR" sz="1400" dirty="0"/>
              <a:t> (2002 à 2006), </a:t>
            </a:r>
            <a:r>
              <a:rPr lang="en-US" altLang="fr-FR" sz="1400" i="1" dirty="0" err="1"/>
              <a:t>Apprentissages</a:t>
            </a:r>
            <a:r>
              <a:rPr lang="en-US" altLang="fr-FR" sz="1400" i="1" dirty="0"/>
              <a:t> </a:t>
            </a:r>
            <a:r>
              <a:rPr lang="en-US" altLang="fr-FR" sz="1400" i="1" dirty="0" err="1"/>
              <a:t>numériques</a:t>
            </a:r>
            <a:r>
              <a:rPr lang="en-US" altLang="fr-FR" sz="1400" i="1" dirty="0"/>
              <a:t> et </a:t>
            </a:r>
            <a:r>
              <a:rPr lang="en-US" altLang="fr-FR" sz="1400" i="1" dirty="0" err="1"/>
              <a:t>résolution</a:t>
            </a:r>
            <a:r>
              <a:rPr lang="en-US" altLang="fr-FR" sz="1400" i="1" dirty="0"/>
              <a:t> de </a:t>
            </a:r>
            <a:r>
              <a:rPr lang="en-US" altLang="fr-FR" sz="1400" i="1" dirty="0" err="1"/>
              <a:t>problèmes</a:t>
            </a:r>
            <a:r>
              <a:rPr lang="en-US" altLang="fr-FR" sz="1400" i="1" dirty="0"/>
              <a:t>. </a:t>
            </a:r>
            <a:r>
              <a:rPr lang="en-US" altLang="fr-FR" sz="1400" dirty="0"/>
              <a:t> Ed. </a:t>
            </a:r>
            <a:r>
              <a:rPr lang="en-US" altLang="fr-FR" sz="1400" dirty="0" err="1"/>
              <a:t>Hatier</a:t>
            </a:r>
            <a:endParaRPr lang="en-US" altLang="fr-FR" sz="1400" dirty="0"/>
          </a:p>
          <a:p>
            <a:pPr marL="185738" indent="0">
              <a:spcAft>
                <a:spcPts val="658"/>
              </a:spcAft>
              <a:buNone/>
            </a:pPr>
            <a:r>
              <a:rPr lang="en-US" altLang="fr-FR" sz="1400" b="1" dirty="0"/>
              <a:t>ERMEL</a:t>
            </a:r>
            <a:r>
              <a:rPr lang="en-US" altLang="fr-FR" sz="1400" dirty="0"/>
              <a:t> (2002), </a:t>
            </a:r>
            <a:r>
              <a:rPr lang="en-US" altLang="fr-FR" sz="1400" i="1" dirty="0" err="1"/>
              <a:t>Apprentissages</a:t>
            </a:r>
            <a:r>
              <a:rPr lang="en-US" altLang="fr-FR" sz="1400" i="1" dirty="0"/>
              <a:t> </a:t>
            </a:r>
            <a:r>
              <a:rPr lang="en-US" altLang="fr-FR" sz="1400" i="1" dirty="0" err="1"/>
              <a:t>géométriques</a:t>
            </a:r>
            <a:r>
              <a:rPr lang="en-US" altLang="fr-FR" sz="1400" i="1" dirty="0"/>
              <a:t> et </a:t>
            </a:r>
            <a:r>
              <a:rPr lang="en-US" altLang="fr-FR" sz="1400" i="1" dirty="0" err="1"/>
              <a:t>résolution</a:t>
            </a:r>
            <a:r>
              <a:rPr lang="en-US" altLang="fr-FR" sz="1400" i="1" dirty="0"/>
              <a:t> de </a:t>
            </a:r>
            <a:r>
              <a:rPr lang="en-US" altLang="fr-FR" sz="1400" i="1" dirty="0" err="1"/>
              <a:t>problèmes</a:t>
            </a:r>
            <a:r>
              <a:rPr lang="en-US" altLang="fr-FR" sz="1400" i="1" dirty="0"/>
              <a:t>. Cycle 3.. </a:t>
            </a:r>
            <a:r>
              <a:rPr lang="en-US" altLang="fr-FR" sz="1400" dirty="0"/>
              <a:t> Ed. </a:t>
            </a:r>
            <a:r>
              <a:rPr lang="en-US" altLang="fr-FR" sz="1400" dirty="0" err="1"/>
              <a:t>Hatier</a:t>
            </a:r>
            <a:endParaRPr lang="en-US" altLang="fr-FR" sz="1400" dirty="0"/>
          </a:p>
          <a:p>
            <a:pPr marL="185738" indent="0">
              <a:spcAft>
                <a:spcPts val="658"/>
              </a:spcAft>
              <a:buNone/>
            </a:pPr>
            <a:r>
              <a:rPr lang="en-US" altLang="fr-FR" sz="1400" b="1" dirty="0" err="1"/>
              <a:t>Houdement</a:t>
            </a:r>
            <a:r>
              <a:rPr lang="en-US" altLang="fr-FR" sz="1400" b="1" dirty="0"/>
              <a:t>, C.</a:t>
            </a:r>
            <a:r>
              <a:rPr lang="en-US" altLang="fr-FR" sz="1400" dirty="0"/>
              <a:t> (2014) </a:t>
            </a:r>
            <a:r>
              <a:rPr lang="en-US" altLang="fr-FR" sz="1400" dirty="0" err="1"/>
              <a:t>Résolution</a:t>
            </a:r>
            <a:r>
              <a:rPr lang="en-US" altLang="fr-FR" sz="1400" dirty="0"/>
              <a:t> de </a:t>
            </a:r>
            <a:r>
              <a:rPr lang="en-US" altLang="fr-FR" sz="1400" dirty="0" err="1"/>
              <a:t>problèmes</a:t>
            </a:r>
            <a:r>
              <a:rPr lang="en-US" altLang="fr-FR" sz="1400" dirty="0"/>
              <a:t> </a:t>
            </a:r>
            <a:r>
              <a:rPr lang="en-US" altLang="fr-FR" sz="1400" dirty="0" err="1"/>
              <a:t>mathématiques</a:t>
            </a:r>
            <a:r>
              <a:rPr lang="en-US" altLang="fr-FR" sz="1400" dirty="0"/>
              <a:t>: regards </a:t>
            </a:r>
            <a:r>
              <a:rPr lang="en-US" altLang="fr-FR" sz="1400" dirty="0" err="1"/>
              <a:t>croisés</a:t>
            </a:r>
            <a:r>
              <a:rPr lang="en-US" altLang="fr-FR" sz="1400" dirty="0"/>
              <a:t> sur les </a:t>
            </a:r>
            <a:r>
              <a:rPr lang="en-US" altLang="fr-FR" sz="1400" dirty="0" err="1"/>
              <a:t>élèves</a:t>
            </a:r>
            <a:r>
              <a:rPr lang="en-US" altLang="fr-FR" sz="1400" dirty="0"/>
              <a:t> et les </a:t>
            </a:r>
            <a:r>
              <a:rPr lang="en-US" altLang="fr-FR" sz="1400" dirty="0" err="1"/>
              <a:t>pratiques</a:t>
            </a:r>
            <a:r>
              <a:rPr lang="en-US" altLang="fr-FR" sz="1400" dirty="0"/>
              <a:t> </a:t>
            </a:r>
            <a:r>
              <a:rPr lang="en-US" altLang="fr-FR" sz="1400" dirty="0" err="1"/>
              <a:t>enseignantes</a:t>
            </a:r>
            <a:r>
              <a:rPr lang="en-US" altLang="fr-FR" sz="1400" dirty="0"/>
              <a:t>. </a:t>
            </a:r>
            <a:r>
              <a:rPr lang="en-US" altLang="fr-FR" sz="1400" i="1" dirty="0"/>
              <a:t>Le cahier des Sciences de </a:t>
            </a:r>
            <a:r>
              <a:rPr lang="en-US" altLang="fr-FR" sz="1400" i="1" dirty="0" err="1"/>
              <a:t>l'Éducation</a:t>
            </a:r>
            <a:r>
              <a:rPr lang="en-US" altLang="fr-FR" sz="1400" i="1" dirty="0"/>
              <a:t> n°36</a:t>
            </a:r>
            <a:r>
              <a:rPr lang="en-US" altLang="fr-FR" sz="1400" dirty="0"/>
              <a:t>. </a:t>
            </a:r>
            <a:r>
              <a:rPr lang="en-US" altLang="fr-FR" sz="1400" dirty="0" err="1"/>
              <a:t>En</a:t>
            </a:r>
            <a:r>
              <a:rPr lang="en-US" altLang="fr-FR" sz="1400" dirty="0"/>
              <a:t> </a:t>
            </a:r>
            <a:r>
              <a:rPr lang="en-US" altLang="fr-FR" sz="1400" dirty="0" err="1"/>
              <a:t>ligne</a:t>
            </a:r>
            <a:r>
              <a:rPr lang="en-US" altLang="fr-FR" sz="1400" dirty="0"/>
              <a:t> sur </a:t>
            </a:r>
            <a:r>
              <a:rPr lang="en-US" altLang="fr-FR" sz="1400" dirty="0">
                <a:hlinkClick r:id="rId3"/>
              </a:rPr>
              <a:t>http://www.aspe.ulg.ac.be/cah02_156.htm</a:t>
            </a:r>
            <a:r>
              <a:rPr lang="en-US" altLang="fr-FR" sz="1400" dirty="0"/>
              <a:t> </a:t>
            </a:r>
          </a:p>
          <a:p>
            <a:pPr marL="185738" indent="0">
              <a:spcAft>
                <a:spcPts val="658"/>
              </a:spcAft>
              <a:buNone/>
            </a:pPr>
            <a:r>
              <a:rPr lang="en-US" altLang="fr-FR" sz="1400" b="1" dirty="0" err="1"/>
              <a:t>Houdement</a:t>
            </a:r>
            <a:r>
              <a:rPr lang="en-US" altLang="fr-FR" sz="1400" b="1" dirty="0"/>
              <a:t>, C.</a:t>
            </a:r>
            <a:r>
              <a:rPr lang="en-US" altLang="fr-FR" sz="1400" dirty="0"/>
              <a:t> (2016). </a:t>
            </a:r>
            <a:r>
              <a:rPr lang="en-US" altLang="fr-FR" sz="1400" dirty="0" err="1"/>
              <a:t>Problèmes</a:t>
            </a:r>
            <a:r>
              <a:rPr lang="en-US" altLang="fr-FR" sz="1400" dirty="0"/>
              <a:t> </a:t>
            </a:r>
            <a:r>
              <a:rPr lang="en-US" altLang="fr-FR" sz="1400" dirty="0" err="1"/>
              <a:t>arithmétiques</a:t>
            </a:r>
            <a:r>
              <a:rPr lang="en-US" altLang="fr-FR" sz="1400" dirty="0"/>
              <a:t> de </a:t>
            </a:r>
            <a:r>
              <a:rPr lang="en-US" altLang="fr-FR" sz="1400" dirty="0" err="1"/>
              <a:t>réinvestissement</a:t>
            </a:r>
            <a:r>
              <a:rPr lang="en-US" altLang="fr-FR" sz="1400" dirty="0"/>
              <a:t>: </a:t>
            </a:r>
            <a:r>
              <a:rPr lang="en-US" altLang="fr-FR" sz="1400" dirty="0" err="1"/>
              <a:t>une</a:t>
            </a:r>
            <a:r>
              <a:rPr lang="en-US" altLang="fr-FR" sz="1400" dirty="0"/>
              <a:t> </a:t>
            </a:r>
            <a:r>
              <a:rPr lang="en-US" altLang="fr-FR" sz="1400" dirty="0" err="1"/>
              <a:t>synthèse</a:t>
            </a:r>
            <a:r>
              <a:rPr lang="en-US" altLang="fr-FR" sz="1400" dirty="0"/>
              <a:t>, des </a:t>
            </a:r>
            <a:r>
              <a:rPr lang="en-US" altLang="fr-FR" sz="1400" dirty="0" err="1"/>
              <a:t>pistes</a:t>
            </a:r>
            <a:r>
              <a:rPr lang="en-US" altLang="fr-FR" sz="1400" dirty="0"/>
              <a:t>. </a:t>
            </a:r>
            <a:r>
              <a:rPr lang="en-US" altLang="fr-FR" sz="1400" i="1" dirty="0" err="1"/>
              <a:t>Actes</a:t>
            </a:r>
            <a:r>
              <a:rPr lang="en-US" altLang="fr-FR" sz="1400" i="1" dirty="0"/>
              <a:t> du 42ème </a:t>
            </a:r>
            <a:r>
              <a:rPr lang="en-US" altLang="fr-FR" sz="1400" i="1" dirty="0" err="1"/>
              <a:t>colloque</a:t>
            </a:r>
            <a:r>
              <a:rPr lang="en-US" altLang="fr-FR" sz="1400" i="1" dirty="0"/>
              <a:t> sur la formation des maîtres </a:t>
            </a:r>
            <a:r>
              <a:rPr lang="en-US" altLang="fr-FR" sz="1400" i="1" dirty="0" err="1"/>
              <a:t>en</a:t>
            </a:r>
            <a:r>
              <a:rPr lang="en-US" altLang="fr-FR" sz="1400" i="1" dirty="0"/>
              <a:t> </a:t>
            </a:r>
            <a:r>
              <a:rPr lang="en-US" altLang="fr-FR" sz="1400" i="1" dirty="0" err="1"/>
              <a:t>mathématiques</a:t>
            </a:r>
            <a:r>
              <a:rPr lang="en-US" altLang="fr-FR" sz="1400" dirty="0"/>
              <a:t>. </a:t>
            </a:r>
            <a:r>
              <a:rPr lang="en-US" altLang="fr-FR" sz="1400" dirty="0" err="1"/>
              <a:t>Besançon</a:t>
            </a:r>
            <a:r>
              <a:rPr lang="en-US" altLang="fr-FR" sz="1400" dirty="0"/>
              <a:t> 2015. 1-19 </a:t>
            </a:r>
          </a:p>
          <a:p>
            <a:pPr marL="185738" indent="0">
              <a:spcAft>
                <a:spcPts val="658"/>
              </a:spcAft>
              <a:buNone/>
            </a:pPr>
            <a:r>
              <a:rPr lang="en-US" altLang="fr-FR" sz="1400" b="1" dirty="0" err="1"/>
              <a:t>Houdement</a:t>
            </a:r>
            <a:r>
              <a:rPr lang="en-US" altLang="fr-FR" sz="1400" b="1" dirty="0"/>
              <a:t> C.</a:t>
            </a:r>
            <a:r>
              <a:rPr lang="en-US" altLang="fr-FR" sz="1400" dirty="0"/>
              <a:t> (2017). </a:t>
            </a:r>
            <a:r>
              <a:rPr lang="en-US" altLang="fr-FR" sz="1400" dirty="0" err="1"/>
              <a:t>Résolution</a:t>
            </a:r>
            <a:r>
              <a:rPr lang="en-US" altLang="fr-FR" sz="1400" dirty="0"/>
              <a:t> de </a:t>
            </a:r>
            <a:r>
              <a:rPr lang="en-US" altLang="fr-FR" sz="1400" dirty="0" err="1"/>
              <a:t>problèmes</a:t>
            </a:r>
            <a:r>
              <a:rPr lang="en-US" altLang="fr-FR" sz="1400" dirty="0"/>
              <a:t> </a:t>
            </a:r>
            <a:r>
              <a:rPr lang="en-US" altLang="fr-FR" sz="1400" dirty="0" err="1"/>
              <a:t>arithmétiques</a:t>
            </a:r>
            <a:r>
              <a:rPr lang="en-US" altLang="fr-FR" sz="1400" dirty="0"/>
              <a:t> à </a:t>
            </a:r>
            <a:r>
              <a:rPr lang="en-US" altLang="fr-FR" sz="1400" dirty="0" err="1"/>
              <a:t>l'école</a:t>
            </a:r>
            <a:r>
              <a:rPr lang="en-US" altLang="fr-FR" sz="1400" dirty="0"/>
              <a:t>. </a:t>
            </a:r>
            <a:r>
              <a:rPr lang="en-US" altLang="fr-FR" sz="1400" i="1" dirty="0"/>
              <a:t>Grand N</a:t>
            </a:r>
            <a:r>
              <a:rPr lang="en-US" altLang="fr-FR" sz="1400" dirty="0"/>
              <a:t>, 100, 59-78</a:t>
            </a:r>
          </a:p>
          <a:p>
            <a:pPr marL="185738" indent="0">
              <a:spcAft>
                <a:spcPts val="658"/>
              </a:spcAft>
              <a:buNone/>
            </a:pPr>
            <a:r>
              <a:rPr lang="en-US" altLang="fr-FR" sz="1400" b="1" dirty="0" err="1"/>
              <a:t>Julo</a:t>
            </a:r>
            <a:r>
              <a:rPr lang="en-US" altLang="fr-FR" sz="1400" b="1" dirty="0"/>
              <a:t>, J.</a:t>
            </a:r>
            <a:r>
              <a:rPr lang="en-US" altLang="fr-FR" sz="1400" dirty="0"/>
              <a:t> (2002). Des </a:t>
            </a:r>
            <a:r>
              <a:rPr lang="en-US" altLang="fr-FR" sz="1400" dirty="0" err="1"/>
              <a:t>apprentissages</a:t>
            </a:r>
            <a:r>
              <a:rPr lang="en-US" altLang="fr-FR" sz="1400" dirty="0"/>
              <a:t> </a:t>
            </a:r>
            <a:r>
              <a:rPr lang="en-US" altLang="fr-FR" sz="1400" dirty="0" err="1"/>
              <a:t>spécifiques</a:t>
            </a:r>
            <a:r>
              <a:rPr lang="en-US" altLang="fr-FR" sz="1400" dirty="0"/>
              <a:t> pour la </a:t>
            </a:r>
            <a:r>
              <a:rPr lang="en-US" altLang="fr-FR" sz="1400" dirty="0" err="1"/>
              <a:t>résolution</a:t>
            </a:r>
            <a:r>
              <a:rPr lang="en-US" altLang="fr-FR" sz="1400" dirty="0"/>
              <a:t> de </a:t>
            </a:r>
            <a:r>
              <a:rPr lang="en-US" altLang="fr-FR" sz="1400" dirty="0" err="1"/>
              <a:t>problèmes</a:t>
            </a:r>
            <a:r>
              <a:rPr lang="en-US" altLang="fr-FR" sz="1400" dirty="0"/>
              <a:t>  ?. </a:t>
            </a:r>
            <a:r>
              <a:rPr lang="en-US" altLang="fr-FR" sz="1400" i="1" dirty="0"/>
              <a:t>Grand N</a:t>
            </a:r>
            <a:r>
              <a:rPr lang="en-US" altLang="fr-FR" sz="1400" dirty="0"/>
              <a:t>, 69, 31-52</a:t>
            </a:r>
          </a:p>
          <a:p>
            <a:pPr marL="185738" indent="0">
              <a:spcAft>
                <a:spcPts val="658"/>
              </a:spcAft>
              <a:buNone/>
            </a:pPr>
            <a:r>
              <a:rPr lang="en-US" altLang="fr-FR" sz="1400" b="1" dirty="0" err="1"/>
              <a:t>Nguala</a:t>
            </a:r>
            <a:r>
              <a:rPr lang="en-US" altLang="fr-FR" sz="1400" b="1" dirty="0"/>
              <a:t>, J. B.</a:t>
            </a:r>
            <a:r>
              <a:rPr lang="en-US" altLang="fr-FR" sz="1400" dirty="0"/>
              <a:t> (2005). La </a:t>
            </a:r>
            <a:r>
              <a:rPr lang="en-US" altLang="fr-FR" sz="1400" dirty="0" err="1"/>
              <a:t>multiprésentation</a:t>
            </a:r>
            <a:r>
              <a:rPr lang="en-US" altLang="fr-FR" sz="1400" dirty="0"/>
              <a:t>, un </a:t>
            </a:r>
            <a:r>
              <a:rPr lang="en-US" altLang="fr-FR" sz="1400" dirty="0" err="1"/>
              <a:t>dispositif</a:t>
            </a:r>
            <a:r>
              <a:rPr lang="en-US" altLang="fr-FR" sz="1400" dirty="0"/>
              <a:t> </a:t>
            </a:r>
            <a:r>
              <a:rPr lang="en-US" altLang="fr-FR" sz="1400" dirty="0" err="1"/>
              <a:t>d'aide</a:t>
            </a:r>
            <a:r>
              <a:rPr lang="en-US" altLang="fr-FR" sz="1400" dirty="0"/>
              <a:t> à la </a:t>
            </a:r>
            <a:r>
              <a:rPr lang="en-US" altLang="fr-FR" sz="1400" dirty="0" err="1"/>
              <a:t>résolution</a:t>
            </a:r>
            <a:r>
              <a:rPr lang="en-US" altLang="fr-FR" sz="1400" dirty="0"/>
              <a:t> de </a:t>
            </a:r>
            <a:r>
              <a:rPr lang="en-US" altLang="fr-FR" sz="1400" dirty="0" err="1"/>
              <a:t>problèmes</a:t>
            </a:r>
            <a:r>
              <a:rPr lang="en-US" altLang="fr-FR" sz="1400" dirty="0"/>
              <a:t>. Grand N, 76, 45-63</a:t>
            </a:r>
          </a:p>
          <a:p>
            <a:pPr marL="185738" indent="0">
              <a:spcAft>
                <a:spcPts val="658"/>
              </a:spcAft>
              <a:buNone/>
            </a:pPr>
            <a:r>
              <a:rPr lang="en-US" altLang="fr-FR" sz="1400" b="1" dirty="0"/>
              <a:t>Sander E. &amp; Richard, J-F.</a:t>
            </a:r>
            <a:r>
              <a:rPr lang="en-US" altLang="fr-FR" sz="1400" dirty="0"/>
              <a:t> (2015). </a:t>
            </a:r>
            <a:r>
              <a:rPr lang="en-US" altLang="fr-FR" sz="1400" i="1" dirty="0"/>
              <a:t>Influence des </a:t>
            </a:r>
            <a:r>
              <a:rPr lang="en-US" altLang="fr-FR" sz="1400" i="1" dirty="0" err="1"/>
              <a:t>connaissances</a:t>
            </a:r>
            <a:r>
              <a:rPr lang="en-US" altLang="fr-FR" sz="1400" i="1" dirty="0"/>
              <a:t> </a:t>
            </a:r>
            <a:r>
              <a:rPr lang="en-US" altLang="fr-FR" sz="1400" i="1" dirty="0" err="1"/>
              <a:t>quotidiennes</a:t>
            </a:r>
            <a:r>
              <a:rPr lang="en-US" altLang="fr-FR" sz="1400" i="1" dirty="0"/>
              <a:t>, du </a:t>
            </a:r>
            <a:r>
              <a:rPr lang="en-US" altLang="fr-FR" sz="1400" i="1" dirty="0" err="1"/>
              <a:t>phénomène</a:t>
            </a:r>
            <a:r>
              <a:rPr lang="en-US" altLang="fr-FR" sz="1400" i="1" dirty="0"/>
              <a:t> de congruence et </a:t>
            </a:r>
            <a:r>
              <a:rPr lang="en-US" altLang="fr-FR" sz="1400" i="1" dirty="0" err="1"/>
              <a:t>apport</a:t>
            </a:r>
            <a:r>
              <a:rPr lang="en-US" altLang="fr-FR" sz="1400" i="1" dirty="0"/>
              <a:t> du </a:t>
            </a:r>
            <a:r>
              <a:rPr lang="en-US" altLang="fr-FR" sz="1400" i="1" dirty="0" err="1"/>
              <a:t>recodage</a:t>
            </a:r>
            <a:r>
              <a:rPr lang="en-US" altLang="fr-FR" sz="1400" i="1" dirty="0"/>
              <a:t> </a:t>
            </a:r>
            <a:r>
              <a:rPr lang="en-US" altLang="fr-FR" sz="1400" i="1" dirty="0" err="1"/>
              <a:t>sémantique</a:t>
            </a:r>
            <a:r>
              <a:rPr lang="en-US" altLang="fr-FR" sz="1400" dirty="0"/>
              <a:t>. </a:t>
            </a:r>
            <a:r>
              <a:rPr lang="en-US" altLang="fr-FR" sz="1400" dirty="0" err="1"/>
              <a:t>Conférence</a:t>
            </a:r>
            <a:r>
              <a:rPr lang="en-US" altLang="fr-FR" sz="1400" dirty="0"/>
              <a:t> de consensus. Paris  : CNESCO. </a:t>
            </a:r>
            <a:r>
              <a:rPr lang="en-US" altLang="fr-FR" sz="1400" dirty="0" err="1"/>
              <a:t>En</a:t>
            </a:r>
            <a:r>
              <a:rPr lang="en-US" altLang="fr-FR" sz="1400" dirty="0"/>
              <a:t> </a:t>
            </a:r>
            <a:r>
              <a:rPr lang="en-US" altLang="fr-FR" sz="1400" dirty="0" err="1"/>
              <a:t>ligne</a:t>
            </a:r>
            <a:r>
              <a:rPr lang="en-US" altLang="fr-FR" sz="1400" dirty="0"/>
              <a:t> </a:t>
            </a:r>
            <a:r>
              <a:rPr lang="en-US" altLang="fr-FR" sz="1400" dirty="0">
                <a:hlinkClick r:id="rId4"/>
              </a:rPr>
              <a:t>http://www.cnesco.fr/wp-content/uploads/2015/11/16-Emmanuel-Sander_Jean-Francois-Richard.pdf</a:t>
            </a:r>
          </a:p>
          <a:p>
            <a:pPr marL="185738" indent="0">
              <a:spcAft>
                <a:spcPts val="658"/>
              </a:spcAft>
              <a:buNone/>
            </a:pPr>
            <a:r>
              <a:rPr lang="en-US" altLang="fr-FR" sz="1400" b="1" dirty="0" err="1"/>
              <a:t>Vergnaud</a:t>
            </a:r>
            <a:r>
              <a:rPr lang="en-US" altLang="fr-FR" sz="1400" b="1" dirty="0"/>
              <a:t>, G.</a:t>
            </a:r>
            <a:r>
              <a:rPr lang="en-US" altLang="fr-FR" sz="1400" dirty="0"/>
              <a:t> (1986). </a:t>
            </a:r>
            <a:r>
              <a:rPr lang="en-US" altLang="fr-FR" sz="1400" dirty="0" err="1"/>
              <a:t>Psychologie</a:t>
            </a:r>
            <a:r>
              <a:rPr lang="en-US" altLang="fr-FR" sz="1400" dirty="0"/>
              <a:t> du </a:t>
            </a:r>
            <a:r>
              <a:rPr lang="en-US" altLang="fr-FR" sz="1400" dirty="0" err="1"/>
              <a:t>développement</a:t>
            </a:r>
            <a:r>
              <a:rPr lang="en-US" altLang="fr-FR" sz="1400" dirty="0"/>
              <a:t> </a:t>
            </a:r>
            <a:r>
              <a:rPr lang="en-US" altLang="fr-FR" sz="1400" dirty="0" err="1"/>
              <a:t>cognitif</a:t>
            </a:r>
            <a:r>
              <a:rPr lang="en-US" altLang="fr-FR" sz="1400" dirty="0"/>
              <a:t> et </a:t>
            </a:r>
            <a:r>
              <a:rPr lang="en-US" altLang="fr-FR" sz="1400" dirty="0" err="1"/>
              <a:t>didactique</a:t>
            </a:r>
            <a:r>
              <a:rPr lang="en-US" altLang="fr-FR" sz="1400" dirty="0"/>
              <a:t> des </a:t>
            </a:r>
            <a:r>
              <a:rPr lang="en-US" altLang="fr-FR" sz="1400" dirty="0" err="1"/>
              <a:t>mathématiques</a:t>
            </a:r>
            <a:r>
              <a:rPr lang="en-US" altLang="fr-FR" sz="1400" dirty="0"/>
              <a:t>, un </a:t>
            </a:r>
            <a:r>
              <a:rPr lang="en-US" altLang="fr-FR" sz="1400" dirty="0" err="1"/>
              <a:t>exemple</a:t>
            </a:r>
            <a:r>
              <a:rPr lang="en-US" altLang="fr-FR" sz="1400" dirty="0"/>
              <a:t>  : les structures additives. </a:t>
            </a:r>
            <a:r>
              <a:rPr lang="en-US" altLang="fr-FR" sz="1400" i="1" dirty="0"/>
              <a:t>Grand N</a:t>
            </a:r>
            <a:r>
              <a:rPr lang="en-US" altLang="fr-FR" sz="1400" dirty="0"/>
              <a:t>, 38, 21-40.</a:t>
            </a:r>
          </a:p>
          <a:p>
            <a:pPr marL="185738" indent="0">
              <a:spcAft>
                <a:spcPts val="658"/>
              </a:spcAft>
              <a:buNone/>
            </a:pPr>
            <a:r>
              <a:rPr lang="en-US" altLang="fr-FR" sz="1400" b="1" dirty="0" err="1"/>
              <a:t>Vergnaud</a:t>
            </a:r>
            <a:r>
              <a:rPr lang="en-US" altLang="fr-FR" sz="1400" b="1" dirty="0"/>
              <a:t>, G.</a:t>
            </a:r>
            <a:r>
              <a:rPr lang="en-US" altLang="fr-FR" sz="1400" dirty="0"/>
              <a:t> (1990). La </a:t>
            </a:r>
            <a:r>
              <a:rPr lang="en-US" altLang="fr-FR" sz="1400" dirty="0" err="1"/>
              <a:t>théorie</a:t>
            </a:r>
            <a:r>
              <a:rPr lang="en-US" altLang="fr-FR" sz="1400" dirty="0"/>
              <a:t> des champs </a:t>
            </a:r>
            <a:r>
              <a:rPr lang="en-US" altLang="fr-FR" sz="1400" dirty="0" err="1"/>
              <a:t>conceptuels</a:t>
            </a:r>
            <a:r>
              <a:rPr lang="en-US" altLang="fr-FR" sz="1400" dirty="0"/>
              <a:t>. </a:t>
            </a:r>
            <a:r>
              <a:rPr lang="en-US" altLang="fr-FR" sz="1400" i="1" dirty="0" err="1"/>
              <a:t>Recherches</a:t>
            </a:r>
            <a:r>
              <a:rPr lang="en-US" altLang="fr-FR" sz="1400" i="1" dirty="0"/>
              <a:t> </a:t>
            </a:r>
            <a:r>
              <a:rPr lang="en-US" altLang="fr-FR" sz="1400" i="1" dirty="0" err="1"/>
              <a:t>en</a:t>
            </a:r>
            <a:r>
              <a:rPr lang="en-US" altLang="fr-FR" sz="1400" i="1" dirty="0"/>
              <a:t> </a:t>
            </a:r>
            <a:r>
              <a:rPr lang="en-US" altLang="fr-FR" sz="1400" i="1" dirty="0" err="1"/>
              <a:t>didactique</a:t>
            </a:r>
            <a:r>
              <a:rPr lang="en-US" altLang="fr-FR" sz="1400" i="1" dirty="0"/>
              <a:t> des </a:t>
            </a:r>
            <a:r>
              <a:rPr lang="en-US" altLang="fr-FR" sz="1400" i="1" dirty="0" err="1"/>
              <a:t>mathématiques</a:t>
            </a:r>
            <a:r>
              <a:rPr lang="en-US" altLang="fr-FR" sz="1400" dirty="0"/>
              <a:t>, 10(2-3), 133-170.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9F80FDD-37C8-46A0-942C-7C3B275B6259}"/>
              </a:ext>
            </a:extLst>
          </p:cNvPr>
          <p:cNvSpPr>
            <a:spLocks noGrp="1"/>
          </p:cNvSpPr>
          <p:nvPr>
            <p:ph type="title"/>
          </p:nvPr>
        </p:nvSpPr>
        <p:spPr>
          <a:xfrm>
            <a:off x="117229" y="963877"/>
            <a:ext cx="3494362" cy="4930246"/>
          </a:xfrm>
        </p:spPr>
        <p:txBody>
          <a:bodyPr>
            <a:normAutofit/>
          </a:bodyPr>
          <a:lstStyle/>
          <a:p>
            <a:pPr algn="r"/>
            <a:r>
              <a:rPr lang="fr-FR" dirty="0">
                <a:solidFill>
                  <a:schemeClr val="accent1"/>
                </a:solidFill>
              </a:rPr>
              <a:t>Ressources officielles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BB50F12B-E3A8-4350-BD4A-58473B555E93}"/>
              </a:ext>
            </a:extLst>
          </p:cNvPr>
          <p:cNvSpPr>
            <a:spLocks noGrp="1"/>
          </p:cNvSpPr>
          <p:nvPr>
            <p:ph idx="1"/>
          </p:nvPr>
        </p:nvSpPr>
        <p:spPr>
          <a:xfrm>
            <a:off x="5187051" y="1491425"/>
            <a:ext cx="6377769" cy="4930246"/>
          </a:xfrm>
        </p:spPr>
        <p:txBody>
          <a:bodyPr anchor="ctr">
            <a:normAutofit lnSpcReduction="10000"/>
          </a:bodyPr>
          <a:lstStyle/>
          <a:p>
            <a:r>
              <a:rPr lang="fr-FR" sz="2000" dirty="0"/>
              <a:t>La résolution de problème à l'école élémentaire.</a:t>
            </a:r>
          </a:p>
          <a:p>
            <a:pPr marL="457200" lvl="1" indent="0">
              <a:buNone/>
            </a:pPr>
            <a:r>
              <a:rPr lang="fr-FR" sz="2000" dirty="0"/>
              <a:t>Bulletin officiel spécial n° 3 du 26 avril 2018. En ligne </a:t>
            </a:r>
            <a:r>
              <a:rPr lang="fr-FR" sz="2000" dirty="0">
                <a:hlinkClick r:id="rId2"/>
              </a:rPr>
              <a:t>http://www.education.gouv.fr/pid285/bulletin_officiel.html?cid_bo=128735</a:t>
            </a:r>
            <a:endParaRPr lang="fr-FR" sz="2000" dirty="0"/>
          </a:p>
          <a:p>
            <a:r>
              <a:rPr lang="fr-FR" sz="2000" dirty="0"/>
              <a:t>Programmes de mathématiques ajustés – Cycle 2</a:t>
            </a:r>
          </a:p>
          <a:p>
            <a:pPr marL="457200" lvl="1" indent="0">
              <a:buNone/>
            </a:pPr>
            <a:r>
              <a:rPr lang="fr-FR" sz="2000" dirty="0"/>
              <a:t>Bulletin officiel  n° 30 du 26 juillet 2018. En ligne </a:t>
            </a:r>
            <a:r>
              <a:rPr lang="fr-FR" sz="2000" dirty="0">
                <a:hlinkClick r:id="rId3"/>
              </a:rPr>
              <a:t>http://cache.media.education.gouv.fr/file/30/62/2/ensel169_annexe1_985622.pdf</a:t>
            </a:r>
            <a:endParaRPr lang="fr-FR" sz="2000" dirty="0"/>
          </a:p>
          <a:p>
            <a:r>
              <a:rPr lang="fr-FR" sz="2000" dirty="0"/>
              <a:t>Programmes de mathématiques ajustés – Cycle 3</a:t>
            </a:r>
          </a:p>
          <a:p>
            <a:pPr marL="457200" lvl="1" indent="0">
              <a:buNone/>
            </a:pPr>
            <a:r>
              <a:rPr lang="fr-FR" sz="2000" dirty="0"/>
              <a:t>Bulletin officiel  n° 30 du 26 juillet 2018. En ligne </a:t>
            </a:r>
            <a:r>
              <a:rPr lang="fr-FR" sz="2000" dirty="0">
                <a:hlinkClick r:id="rId4"/>
              </a:rPr>
              <a:t>http://cache.media.education.gouv.fr/file/30/05/0/ensel169_annexe2V2_986050.pdf</a:t>
            </a:r>
            <a:endParaRPr lang="fr-FR" sz="2000" dirty="0"/>
          </a:p>
          <a:p>
            <a:r>
              <a:rPr lang="fr-FR" sz="2000" dirty="0"/>
              <a:t>Les repères annuels de progression et attendus de fin d’année (version provisoire)</a:t>
            </a:r>
          </a:p>
          <a:p>
            <a:pPr marL="457200" lvl="1" indent="0">
              <a:buNone/>
            </a:pPr>
            <a:r>
              <a:rPr lang="fr-FR" sz="2000" dirty="0"/>
              <a:t>En ligne </a:t>
            </a:r>
            <a:r>
              <a:rPr lang="fr-FR" sz="2000" dirty="0">
                <a:hlinkClick r:id="rId5"/>
              </a:rPr>
              <a:t>http://eduscol.education.fr/pid38211/consultation-reperes-attendus.html</a:t>
            </a:r>
            <a:endParaRPr lang="fr-FR" sz="2000" dirty="0"/>
          </a:p>
          <a:p>
            <a:endParaRPr lang="fr-FR" sz="2000" dirty="0"/>
          </a:p>
          <a:p>
            <a:endParaRPr lang="fr-FR" sz="2000" dirty="0"/>
          </a:p>
          <a:p>
            <a:endParaRPr lang="fr-FR" sz="2000" dirty="0"/>
          </a:p>
        </p:txBody>
      </p:sp>
    </p:spTree>
    <p:extLst>
      <p:ext uri="{BB962C8B-B14F-4D97-AF65-F5344CB8AC3E}">
        <p14:creationId xmlns:p14="http://schemas.microsoft.com/office/powerpoint/2010/main" val="319530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D6AF7384-E648-478F-8E1B-63431B8BA54A}"/>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Un exemple dans le domaine « Espace et Géométrie »</a:t>
            </a:r>
          </a:p>
        </p:txBody>
      </p:sp>
      <p:graphicFrame>
        <p:nvGraphicFramePr>
          <p:cNvPr id="5" name="Espace réservé du contenu 2">
            <a:extLst>
              <a:ext uri="{FF2B5EF4-FFF2-40B4-BE49-F238E27FC236}">
                <a16:creationId xmlns:a16="http://schemas.microsoft.com/office/drawing/2014/main" id="{4B60CFE0-E556-4971-B9E9-C8A441A9D088}"/>
              </a:ext>
            </a:extLst>
          </p:cNvPr>
          <p:cNvGraphicFramePr>
            <a:graphicFrameLocks noGrp="1"/>
          </p:cNvGraphicFramePr>
          <p:nvPr>
            <p:ph idx="1"/>
            <p:extLst>
              <p:ext uri="{D42A27DB-BD31-4B8C-83A1-F6EECF244321}">
                <p14:modId xmlns:p14="http://schemas.microsoft.com/office/powerpoint/2010/main" val="234490439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llipse 2">
            <a:extLst>
              <a:ext uri="{FF2B5EF4-FFF2-40B4-BE49-F238E27FC236}">
                <a16:creationId xmlns:a16="http://schemas.microsoft.com/office/drawing/2014/main" id="{947E60F6-77CE-4420-BD91-0977E419C82A}"/>
              </a:ext>
            </a:extLst>
          </p:cNvPr>
          <p:cNvSpPr>
            <a:spLocks noChangeAspect="1"/>
          </p:cNvSpPr>
          <p:nvPr/>
        </p:nvSpPr>
        <p:spPr>
          <a:xfrm>
            <a:off x="7069026" y="2866287"/>
            <a:ext cx="3024000" cy="3024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96929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D6AF7384-E648-478F-8E1B-63431B8BA54A}"/>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Un exemple dans le domaine « Grandeurs et mesures »</a:t>
            </a:r>
          </a:p>
        </p:txBody>
      </p:sp>
      <p:graphicFrame>
        <p:nvGraphicFramePr>
          <p:cNvPr id="5" name="Espace réservé du contenu 2">
            <a:extLst>
              <a:ext uri="{FF2B5EF4-FFF2-40B4-BE49-F238E27FC236}">
                <a16:creationId xmlns:a16="http://schemas.microsoft.com/office/drawing/2014/main" id="{4B60CFE0-E556-4971-B9E9-C8A441A9D088}"/>
              </a:ext>
            </a:extLst>
          </p:cNvPr>
          <p:cNvGraphicFramePr>
            <a:graphicFrameLocks noGrp="1"/>
          </p:cNvGraphicFramePr>
          <p:nvPr>
            <p:ph idx="1"/>
            <p:extLst>
              <p:ext uri="{D42A27DB-BD31-4B8C-83A1-F6EECF244321}">
                <p14:modId xmlns:p14="http://schemas.microsoft.com/office/powerpoint/2010/main" val="56346587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a:extLst>
              <a:ext uri="{FF2B5EF4-FFF2-40B4-BE49-F238E27FC236}">
                <a16:creationId xmlns:a16="http://schemas.microsoft.com/office/drawing/2014/main" id="{FF754FB9-E241-473B-AC75-69D9B7C8DCD1}"/>
              </a:ext>
            </a:extLst>
          </p:cNvPr>
          <p:cNvPicPr>
            <a:picLocks noChangeAspect="1"/>
          </p:cNvPicPr>
          <p:nvPr/>
        </p:nvPicPr>
        <p:blipFill>
          <a:blip r:embed="rId7"/>
          <a:stretch>
            <a:fillRect/>
          </a:stretch>
        </p:blipFill>
        <p:spPr>
          <a:xfrm>
            <a:off x="4996986" y="2496411"/>
            <a:ext cx="6710918" cy="3690768"/>
          </a:xfrm>
          <a:prstGeom prst="rect">
            <a:avLst/>
          </a:prstGeom>
        </p:spPr>
      </p:pic>
    </p:spTree>
    <p:extLst>
      <p:ext uri="{BB962C8B-B14F-4D97-AF65-F5344CB8AC3E}">
        <p14:creationId xmlns:p14="http://schemas.microsoft.com/office/powerpoint/2010/main" val="213700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89A583-7B3B-44D8-BE9F-2E0B4C3B3B16}"/>
              </a:ext>
            </a:extLst>
          </p:cNvPr>
          <p:cNvSpPr>
            <a:spLocks noGrp="1"/>
          </p:cNvSpPr>
          <p:nvPr>
            <p:ph type="title"/>
          </p:nvPr>
        </p:nvSpPr>
        <p:spPr>
          <a:xfrm>
            <a:off x="838200" y="365125"/>
            <a:ext cx="10515600" cy="1325563"/>
          </a:xfrm>
        </p:spPr>
        <p:txBody>
          <a:bodyPr>
            <a:normAutofit/>
          </a:bodyPr>
          <a:lstStyle/>
          <a:p>
            <a:endParaRPr lang="fr-FR" dirty="0"/>
          </a:p>
        </p:txBody>
      </p:sp>
      <p:graphicFrame>
        <p:nvGraphicFramePr>
          <p:cNvPr id="5" name="Espace réservé du contenu 2">
            <a:extLst>
              <a:ext uri="{FF2B5EF4-FFF2-40B4-BE49-F238E27FC236}">
                <a16:creationId xmlns:a16="http://schemas.microsoft.com/office/drawing/2014/main" id="{3846D5E0-F8C8-4EFF-88BC-28E169C0A6B7}"/>
              </a:ext>
            </a:extLst>
          </p:cNvPr>
          <p:cNvGraphicFramePr>
            <a:graphicFrameLocks noGrp="1"/>
          </p:cNvGraphicFramePr>
          <p:nvPr>
            <p:ph idx="1"/>
            <p:extLst>
              <p:ext uri="{D42A27DB-BD31-4B8C-83A1-F6EECF244321}">
                <p14:modId xmlns:p14="http://schemas.microsoft.com/office/powerpoint/2010/main" val="4171122705"/>
              </p:ext>
            </p:extLst>
          </p:nvPr>
        </p:nvGraphicFramePr>
        <p:xfrm>
          <a:off x="838200" y="129079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276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C16F4-A84F-42B9-AA53-82EF5E0D8D04}"/>
              </a:ext>
            </a:extLst>
          </p:cNvPr>
          <p:cNvSpPr>
            <a:spLocks noGrp="1"/>
          </p:cNvSpPr>
          <p:nvPr>
            <p:ph type="title"/>
          </p:nvPr>
        </p:nvSpPr>
        <p:spPr/>
        <p:txBody>
          <a:bodyPr/>
          <a:lstStyle/>
          <a:p>
            <a:r>
              <a:rPr lang="fr-FR" dirty="0"/>
              <a:t>Le discours institutionnel</a:t>
            </a:r>
          </a:p>
        </p:txBody>
      </p:sp>
      <p:sp>
        <p:nvSpPr>
          <p:cNvPr id="3" name="Espace réservé du contenu 2">
            <a:extLst>
              <a:ext uri="{FF2B5EF4-FFF2-40B4-BE49-F238E27FC236}">
                <a16:creationId xmlns:a16="http://schemas.microsoft.com/office/drawing/2014/main" id="{4A3C6109-9D00-49A4-A6C8-0786FE2FFBCB}"/>
              </a:ext>
            </a:extLst>
          </p:cNvPr>
          <p:cNvSpPr>
            <a:spLocks noGrp="1"/>
          </p:cNvSpPr>
          <p:nvPr>
            <p:ph idx="1"/>
          </p:nvPr>
        </p:nvSpPr>
        <p:spPr>
          <a:xfrm>
            <a:off x="838200" y="1825625"/>
            <a:ext cx="10515600" cy="2922221"/>
          </a:xfrm>
        </p:spPr>
        <p:txBody>
          <a:bodyPr/>
          <a:lstStyle/>
          <a:p>
            <a:pPr marL="0" indent="0" algn="just">
              <a:buNone/>
            </a:pPr>
            <a:r>
              <a:rPr lang="fr-FR" b="1" dirty="0"/>
              <a:t>«  La résolution de problèmes doit être au cœur de l'activité mathématique des élèves tout au long de la scolarité obligatoire.</a:t>
            </a:r>
            <a:r>
              <a:rPr lang="fr-FR" dirty="0"/>
              <a:t> Elle participe du questionnement sur le monde et de l'acquisition d'une culture scientifique, et par là contribue à la formation des citoyens. Elle est une </a:t>
            </a:r>
            <a:r>
              <a:rPr lang="fr-FR" b="1" dirty="0"/>
              <a:t>finalité</a:t>
            </a:r>
            <a:r>
              <a:rPr lang="fr-FR" dirty="0"/>
              <a:t> de l'enseignement des mathématiques à l'école élémentaire, mais aussi le </a:t>
            </a:r>
            <a:r>
              <a:rPr lang="fr-FR" b="1" dirty="0"/>
              <a:t>vecteur principal d'acquisition</a:t>
            </a:r>
            <a:r>
              <a:rPr lang="fr-FR" dirty="0"/>
              <a:t> des connaissances et des compétences visées.  »</a:t>
            </a:r>
          </a:p>
          <a:p>
            <a:pPr marL="0" indent="0">
              <a:buNone/>
            </a:pPr>
            <a:endParaRPr lang="fr-FR" dirty="0"/>
          </a:p>
        </p:txBody>
      </p:sp>
      <p:sp>
        <p:nvSpPr>
          <p:cNvPr id="4" name="ZoneTexte 3">
            <a:extLst>
              <a:ext uri="{FF2B5EF4-FFF2-40B4-BE49-F238E27FC236}">
                <a16:creationId xmlns:a16="http://schemas.microsoft.com/office/drawing/2014/main" id="{08408334-ED6A-468B-A6C6-38B4316C964F}"/>
              </a:ext>
            </a:extLst>
          </p:cNvPr>
          <p:cNvSpPr txBox="1"/>
          <p:nvPr/>
        </p:nvSpPr>
        <p:spPr>
          <a:xfrm>
            <a:off x="474785" y="5908431"/>
            <a:ext cx="8792307" cy="646331"/>
          </a:xfrm>
          <a:prstGeom prst="rect">
            <a:avLst/>
          </a:prstGeom>
          <a:ln/>
          <a:effectLst/>
          <a:scene3d>
            <a:camera prst="orthographicFront"/>
            <a:lightRig rig="threePt" dir="t"/>
          </a:scene3d>
          <a:sp3d>
            <a:bevelB/>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a:t>La résolution de problèmes à l'école élémentaire. Bulletin officiel spécial n° 3 du 26 avril 2018. En ligne </a:t>
            </a:r>
            <a:r>
              <a:rPr lang="fr-FR" dirty="0">
                <a:hlinkClick r:id="rId2"/>
              </a:rPr>
              <a:t>http://www.education.gouv.fr/pid285/bulletin_officiel.html?cid_bo=128735</a:t>
            </a:r>
            <a:endParaRPr lang="fr-FR" dirty="0"/>
          </a:p>
        </p:txBody>
      </p:sp>
    </p:spTree>
    <p:extLst>
      <p:ext uri="{BB962C8B-B14F-4D97-AF65-F5344CB8AC3E}">
        <p14:creationId xmlns:p14="http://schemas.microsoft.com/office/powerpoint/2010/main" val="22296455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2522</Words>
  <Application>Microsoft Office PowerPoint</Application>
  <PresentationFormat>Grand écran</PresentationFormat>
  <Paragraphs>507</Paragraphs>
  <Slides>59</Slides>
  <Notes>43</Notes>
  <HiddenSlides>3</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59</vt:i4>
      </vt:variant>
    </vt:vector>
  </HeadingPairs>
  <TitlesOfParts>
    <vt:vector size="69" baseType="lpstr">
      <vt:lpstr>Microsoft YaHei</vt:lpstr>
      <vt:lpstr>Arial</vt:lpstr>
      <vt:lpstr>Calibri</vt:lpstr>
      <vt:lpstr>Calibri Light</vt:lpstr>
      <vt:lpstr>Cambria</vt:lpstr>
      <vt:lpstr>StarSymbol</vt:lpstr>
      <vt:lpstr>Symbol</vt:lpstr>
      <vt:lpstr>Verdana</vt:lpstr>
      <vt:lpstr>Wingdings</vt:lpstr>
      <vt:lpstr>Thème Office</vt:lpstr>
      <vt:lpstr>Enseigner la résolution de problèmes au cycle 2</vt:lpstr>
      <vt:lpstr>Le rapport Villani-Torrossian</vt:lpstr>
      <vt:lpstr>Le rapport Villani-Torrossian</vt:lpstr>
      <vt:lpstr>Quels problèmes?</vt:lpstr>
      <vt:lpstr>Deux exemples dans le domaine « Nombres et Calculs »</vt:lpstr>
      <vt:lpstr>Un exemple dans le domaine « Espace et Géométrie »</vt:lpstr>
      <vt:lpstr>Un exemple dans le domaine « Grandeurs et mesures »</vt:lpstr>
      <vt:lpstr>Présentation PowerPoint</vt:lpstr>
      <vt:lpstr>Le discours institutionnel</vt:lpstr>
      <vt:lpstr>Le discours institutionnel</vt:lpstr>
      <vt:lpstr>Présentation PowerPoint</vt:lpstr>
      <vt:lpstr>Les problèmes arithmétiques à énoncés verbaux</vt:lpstr>
      <vt:lpstr>Présentation PowerPoint</vt:lpstr>
      <vt:lpstr>Des problèmes à résoudre un premier exemple</vt:lpstr>
      <vt:lpstr>Des problèmes à résoudre un deuxième exemple</vt:lpstr>
      <vt:lpstr>Des problèmes à résoudre un troisième exemple</vt:lpstr>
      <vt:lpstr>Les différents types de problèmes arithmétiques</vt:lpstr>
      <vt:lpstr>Les problèmes basiques</vt:lpstr>
      <vt:lpstr>En préambule</vt:lpstr>
      <vt:lpstr>Inventer un énoncé de problème</vt:lpstr>
      <vt:lpstr>Inventer un problème …</vt:lpstr>
      <vt:lpstr>Inventer un problème …</vt:lpstr>
      <vt:lpstr>Conceptions spontanées des opérations</vt:lpstr>
      <vt:lpstr>Effets des conceptions spontanées … exemples pour l'addition</vt:lpstr>
      <vt:lpstr>Présentation PowerPoint</vt:lpstr>
      <vt:lpstr>Le champ additif </vt:lpstr>
      <vt:lpstr>Les problèmes élémentaires … pour donner du sens aux opérations</vt:lpstr>
      <vt:lpstr>Variations sur Marcel et Honoré  Les 2 grandes catégories de problème de composition</vt:lpstr>
      <vt:lpstr>Variations sur Simone  Les 6 grandes catégories de problème de transformation</vt:lpstr>
      <vt:lpstr>Variations sur Olympe et Charles Les 6 grandes catégories de problème de comparaison</vt:lpstr>
      <vt:lpstr>Inventer un énoncé de problème</vt:lpstr>
      <vt:lpstr>Présentation PowerPoint</vt:lpstr>
      <vt:lpstr>Présentation PowerPoint</vt:lpstr>
      <vt:lpstr>Conceptions spontanées des opérations</vt:lpstr>
      <vt:lpstr>Effets des conceptions spontanées … exemples pour la multiplication</vt:lpstr>
      <vt:lpstr>Le champ multiplicatif </vt:lpstr>
      <vt:lpstr>Les problèmes élémentaires … pour donner du sens aux opérations</vt:lpstr>
      <vt:lpstr>Enrichir, faire évoluer les concepts spontanés</vt:lpstr>
      <vt:lpstr>Deux modes d'intervention scolaire … pour enrichir les concepts spontanés</vt:lpstr>
      <vt:lpstr>Deux modes d'intervention scolaire … pour enrichir les concepts spontanés</vt:lpstr>
      <vt:lpstr>Deux modes d'intervention scolaire … pour enrichir les concepts spontanés</vt:lpstr>
      <vt:lpstr>Deux modes d'intervention scolaire … pour enrichir les concepts spontanés</vt:lpstr>
      <vt:lpstr>Effets de la simulation … exemples pour la (non?) soustraction</vt:lpstr>
      <vt:lpstr>Effets de la simulation … exemples pour la (non?) division</vt:lpstr>
      <vt:lpstr>Situation pivot … exemples pour la soustraction</vt:lpstr>
      <vt:lpstr>Situation pivot … exemples pour la soustraction</vt:lpstr>
      <vt:lpstr>Situation pivot … exemples pour la soustraction</vt:lpstr>
      <vt:lpstr>Présentation PowerPoint</vt:lpstr>
      <vt:lpstr>Présentation PowerPoint</vt:lpstr>
      <vt:lpstr>Présentation PowerPoint</vt:lpstr>
      <vt:lpstr>Effet du scénario … sur les procédures</vt:lpstr>
      <vt:lpstr>Deux modes d'intervention scolaire … pour enrichir les concepts spontanés</vt:lpstr>
      <vt:lpstr>Les problèmes complexes</vt:lpstr>
      <vt:lpstr>Retour sur les problèmes complexes un deuxième énoncé</vt:lpstr>
      <vt:lpstr>Problème complexe Exemple d'un élève qui connecte mais qui ne qualifie pas</vt:lpstr>
      <vt:lpstr>Retour sur les problèmes complexes des compétences particulières</vt:lpstr>
      <vt:lpstr>Comment aider sans tuer ? La réticence didactique</vt:lpstr>
      <vt:lpstr>Références</vt:lpstr>
      <vt:lpstr>Ressources officielles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la résolution de problèmes au cycle 2</dc:title>
  <dc:creator>Catherine Thomas</dc:creator>
  <cp:lastModifiedBy>Ludovic Saettel</cp:lastModifiedBy>
  <cp:revision>9</cp:revision>
  <dcterms:created xsi:type="dcterms:W3CDTF">2019-01-29T07:38:37Z</dcterms:created>
  <dcterms:modified xsi:type="dcterms:W3CDTF">2019-02-05T07:36:57Z</dcterms:modified>
</cp:coreProperties>
</file>